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51"/>
  </p:notesMasterIdLst>
  <p:handoutMasterIdLst>
    <p:handoutMasterId r:id="rId52"/>
  </p:handoutMasterIdLst>
  <p:sldIdLst>
    <p:sldId id="256" r:id="rId2"/>
    <p:sldId id="541" r:id="rId3"/>
    <p:sldId id="542" r:id="rId4"/>
    <p:sldId id="460" r:id="rId5"/>
    <p:sldId id="261" r:id="rId6"/>
    <p:sldId id="392" r:id="rId7"/>
    <p:sldId id="487" r:id="rId8"/>
    <p:sldId id="488" r:id="rId9"/>
    <p:sldId id="493" r:id="rId10"/>
    <p:sldId id="494" r:id="rId11"/>
    <p:sldId id="489" r:id="rId12"/>
    <p:sldId id="519" r:id="rId13"/>
    <p:sldId id="520" r:id="rId14"/>
    <p:sldId id="521" r:id="rId15"/>
    <p:sldId id="522" r:id="rId16"/>
    <p:sldId id="524" r:id="rId17"/>
    <p:sldId id="525" r:id="rId18"/>
    <p:sldId id="526" r:id="rId19"/>
    <p:sldId id="527" r:id="rId20"/>
    <p:sldId id="528" r:id="rId21"/>
    <p:sldId id="529" r:id="rId22"/>
    <p:sldId id="530" r:id="rId23"/>
    <p:sldId id="531" r:id="rId24"/>
    <p:sldId id="532" r:id="rId25"/>
    <p:sldId id="533" r:id="rId26"/>
    <p:sldId id="534" r:id="rId27"/>
    <p:sldId id="536" r:id="rId28"/>
    <p:sldId id="535" r:id="rId29"/>
    <p:sldId id="505" r:id="rId30"/>
    <p:sldId id="506" r:id="rId31"/>
    <p:sldId id="537" r:id="rId32"/>
    <p:sldId id="490" r:id="rId33"/>
    <p:sldId id="491" r:id="rId34"/>
    <p:sldId id="492" r:id="rId35"/>
    <p:sldId id="538" r:id="rId36"/>
    <p:sldId id="496" r:id="rId37"/>
    <p:sldId id="498" r:id="rId38"/>
    <p:sldId id="497" r:id="rId39"/>
    <p:sldId id="499" r:id="rId40"/>
    <p:sldId id="500" r:id="rId41"/>
    <p:sldId id="503" r:id="rId42"/>
    <p:sldId id="501" r:id="rId43"/>
    <p:sldId id="502" r:id="rId44"/>
    <p:sldId id="504" r:id="rId45"/>
    <p:sldId id="511" r:id="rId46"/>
    <p:sldId id="539" r:id="rId47"/>
    <p:sldId id="540" r:id="rId48"/>
    <p:sldId id="543" r:id="rId49"/>
    <p:sldId id="315"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clrMode="bw" frameSlides="1"/>
  <p:clrMru>
    <a:srgbClr val="185CB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829" autoAdjust="0"/>
  </p:normalViewPr>
  <p:slideViewPr>
    <p:cSldViewPr snapToGrid="0" snapToObjects="1">
      <p:cViewPr>
        <p:scale>
          <a:sx n="100" d="100"/>
          <a:sy n="100" d="100"/>
        </p:scale>
        <p:origin x="-1680" y="-160"/>
      </p:cViewPr>
      <p:guideLst>
        <p:guide orient="horz" pos="1896"/>
        <p:guide pos="2880"/>
      </p:guideLst>
    </p:cSldViewPr>
  </p:slideViewPr>
  <p:notesTextViewPr>
    <p:cViewPr>
      <p:scale>
        <a:sx n="100" d="100"/>
        <a:sy n="100" d="100"/>
      </p:scale>
      <p:origin x="0" y="0"/>
    </p:cViewPr>
  </p:notesTextViewPr>
  <p:sorterViewPr>
    <p:cViewPr>
      <p:scale>
        <a:sx n="141" d="100"/>
        <a:sy n="141" d="100"/>
      </p:scale>
      <p:origin x="0" y="651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D9F7FC8-EDF1-B745-B794-DEBC2B28F3A5}" type="datetimeFigureOut">
              <a:rPr lang="en-US" smtClean="0"/>
              <a:t>04/07/18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0CC7BF8-8EEA-E746-B6B1-70A030903C56}" type="slidenum">
              <a:rPr lang="en-US" smtClean="0"/>
              <a:t>‹#›</a:t>
            </a:fld>
            <a:endParaRPr lang="en-US"/>
          </a:p>
        </p:txBody>
      </p:sp>
    </p:spTree>
    <p:extLst>
      <p:ext uri="{BB962C8B-B14F-4D97-AF65-F5344CB8AC3E}">
        <p14:creationId xmlns:p14="http://schemas.microsoft.com/office/powerpoint/2010/main" val="2816195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97C15C-9360-D846-82FF-FB09835C3991}" type="datetimeFigureOut">
              <a:rPr lang="en-US" smtClean="0"/>
              <a:t>04/07/18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7098D7-F03D-454D-A4F0-32B46C79E6C0}" type="slidenum">
              <a:rPr lang="en-US" smtClean="0"/>
              <a:t>‹#›</a:t>
            </a:fld>
            <a:endParaRPr lang="en-US"/>
          </a:p>
        </p:txBody>
      </p:sp>
    </p:spTree>
    <p:extLst>
      <p:ext uri="{BB962C8B-B14F-4D97-AF65-F5344CB8AC3E}">
        <p14:creationId xmlns:p14="http://schemas.microsoft.com/office/powerpoint/2010/main" val="10620193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userDrawn="1"/>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fr-FR"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Click to edit Master subtitle style</a:t>
            </a:r>
            <a:endParaRPr lang="en-US" dirty="0"/>
          </a:p>
        </p:txBody>
      </p:sp>
      <p:sp>
        <p:nvSpPr>
          <p:cNvPr id="4" name="Date Placeholder 3"/>
          <p:cNvSpPr>
            <a:spLocks noGrp="1"/>
          </p:cNvSpPr>
          <p:nvPr>
            <p:ph type="dt" sz="half" idx="10"/>
          </p:nvPr>
        </p:nvSpPr>
        <p:spPr/>
        <p:txBody>
          <a:bodyPr/>
          <a:lstStyle/>
          <a:p>
            <a:fld id="{E30E2307-1E40-4E12-8716-25BFDA8E7013}" type="datetime1">
              <a:rPr lang="en-US" smtClean="0"/>
              <a:pPr/>
              <a:t>04/07/18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Date Placeholder 3"/>
          <p:cNvSpPr>
            <a:spLocks noGrp="1"/>
          </p:cNvSpPr>
          <p:nvPr>
            <p:ph type="dt" sz="half" idx="10"/>
          </p:nvPr>
        </p:nvSpPr>
        <p:spPr/>
        <p:txBody>
          <a:bodyPr/>
          <a:lstStyle/>
          <a:p>
            <a:fld id="{E5CFCF5A-EA79-452C-A52C-1A2668C2E7DF}" type="datetime1">
              <a:rPr lang="en-US" smtClean="0"/>
              <a:pPr/>
              <a:t>04/07/18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2E5C4C28-BD4B-4892-9A2D-6E19BD753A9A}" type="datetime1">
              <a:rPr lang="en-US" smtClean="0"/>
              <a:pPr/>
              <a:t>04/07/18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fr-FR"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Date Placeholder 3"/>
          <p:cNvSpPr>
            <a:spLocks noGrp="1"/>
          </p:cNvSpPr>
          <p:nvPr>
            <p:ph type="dt" sz="half" idx="10"/>
          </p:nvPr>
        </p:nvSpPr>
        <p:spPr/>
        <p:txBody>
          <a:bodyPr/>
          <a:lstStyle/>
          <a:p>
            <a:fld id="{61FD9D02-426E-46C9-9EE9-0DE1EF8B2838}" type="datetime1">
              <a:rPr lang="en-US" smtClean="0"/>
              <a:pPr/>
              <a:t>04/07/18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
        <p:nvSpPr>
          <p:cNvPr id="7" name="Title 6"/>
          <p:cNvSpPr>
            <a:spLocks noGrp="1"/>
          </p:cNvSpPr>
          <p:nvPr>
            <p:ph type="title"/>
          </p:nvPr>
        </p:nvSpPr>
        <p:spPr/>
        <p:txBody>
          <a:bodyPr/>
          <a:lstStyle/>
          <a:p>
            <a:r>
              <a:rPr lang="fr-FR"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fr-FR"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04/07/18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Click to edit Master title style</a:t>
            </a:r>
            <a:endParaRPr lang="en-US"/>
          </a:p>
        </p:txBody>
      </p:sp>
      <p:sp>
        <p:nvSpPr>
          <p:cNvPr id="5" name="Date Placeholder 4"/>
          <p:cNvSpPr>
            <a:spLocks noGrp="1"/>
          </p:cNvSpPr>
          <p:nvPr>
            <p:ph type="dt" sz="half" idx="10"/>
          </p:nvPr>
        </p:nvSpPr>
        <p:spPr/>
        <p:txBody>
          <a:bodyPr/>
          <a:lstStyle/>
          <a:p>
            <a:fld id="{E1FAA6B6-10E5-4810-BC9F-DA72D8452E73}" type="datetime1">
              <a:rPr lang="en-US" smtClean="0"/>
              <a:pPr/>
              <a:t>04/07/18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dirty="0"/>
          </a:p>
        </p:txBody>
      </p:sp>
      <p:sp>
        <p:nvSpPr>
          <p:cNvPr id="7" name="Date Placeholder 6"/>
          <p:cNvSpPr>
            <a:spLocks noGrp="1"/>
          </p:cNvSpPr>
          <p:nvPr>
            <p:ph type="dt" sz="half" idx="10"/>
          </p:nvPr>
        </p:nvSpPr>
        <p:spPr/>
        <p:txBody>
          <a:bodyPr/>
          <a:lstStyle/>
          <a:p>
            <a:fld id="{6D18D072-EF12-4AA2-BD71-ABC68B06D0E2}" type="datetime1">
              <a:rPr lang="en-US" smtClean="0"/>
              <a:pPr/>
              <a:t>04/07/18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Click to edit Master title style</a:t>
            </a:r>
            <a:endParaRPr lang="en-US"/>
          </a:p>
        </p:txBody>
      </p:sp>
      <p:sp>
        <p:nvSpPr>
          <p:cNvPr id="3" name="Date Placeholder 2"/>
          <p:cNvSpPr>
            <a:spLocks noGrp="1"/>
          </p:cNvSpPr>
          <p:nvPr>
            <p:ph type="dt" sz="half" idx="10"/>
          </p:nvPr>
        </p:nvSpPr>
        <p:spPr/>
        <p:txBody>
          <a:bodyPr/>
          <a:lstStyle/>
          <a:p>
            <a:fld id="{B8CDBF60-6CC3-4B74-A60D-3486985E4346}" type="datetime1">
              <a:rPr lang="en-US" smtClean="0"/>
              <a:pPr/>
              <a:t>04/07/18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22714818-984F-4759-BF72-A33BDC1963BD}" type="datetime1">
              <a:rPr lang="en-US" smtClean="0"/>
              <a:pPr/>
              <a:t>04/07/18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7D7A59-36E2-48B9-B146-C1E59501F63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9EA7E191-5F94-4FC1-B823-BD7CABF7FA06}" type="datetime1">
              <a:rPr lang="en-US" smtClean="0"/>
              <a:pPr/>
              <a:t>04/07/18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fr-FR"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fr-FR"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04/07/18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Drag picture to placeholder or click icon to add</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fr-FR"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9D1D110F-3F4E-48D9-B8AA-5D0E825AFDBA}" type="datetime1">
              <a:rPr lang="en-US" smtClean="0"/>
              <a:pPr/>
              <a:t>04/07/18</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dirty="0"/>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687D7A59-36E2-48B9-B146-C1E59501F63F}" type="slidenum">
              <a:rPr lang="en-US" smtClean="0"/>
              <a:pPr/>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Finance for IT managers</a:t>
            </a:r>
            <a:endParaRPr lang="en-US" dirty="0"/>
          </a:p>
        </p:txBody>
      </p:sp>
      <p:sp>
        <p:nvSpPr>
          <p:cNvPr id="3" name="Subtitle 2"/>
          <p:cNvSpPr>
            <a:spLocks noGrp="1"/>
          </p:cNvSpPr>
          <p:nvPr>
            <p:ph type="subTitle" idx="1"/>
          </p:nvPr>
        </p:nvSpPr>
        <p:spPr/>
        <p:txBody>
          <a:bodyPr/>
          <a:lstStyle/>
          <a:p>
            <a:r>
              <a:rPr lang="en-US" dirty="0" smtClean="0"/>
              <a:t>International Masters </a:t>
            </a:r>
          </a:p>
          <a:p>
            <a:r>
              <a:rPr lang="en-US" dirty="0" smtClean="0"/>
              <a:t>Spring 2018 program</a:t>
            </a:r>
          </a:p>
        </p:txBody>
      </p:sp>
      <p:pic>
        <p:nvPicPr>
          <p:cNvPr id="4" name="Image 3" descr="\\shares.ionis.epitech.net\EPITA_MASTER_INTERNATIONAUX\Logos\EPITA GRADUATE.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533" y="5798820"/>
            <a:ext cx="1869440" cy="1059180"/>
          </a:xfrm>
          <a:prstGeom prst="rect">
            <a:avLst/>
          </a:prstGeom>
          <a:noFill/>
          <a:ln w="9525">
            <a:noFill/>
            <a:miter lim="800000"/>
            <a:headEnd/>
            <a:tailEnd/>
          </a:ln>
        </p:spPr>
      </p:pic>
      <p:sp>
        <p:nvSpPr>
          <p:cNvPr id="5" name="TextBox 4"/>
          <p:cNvSpPr txBox="1"/>
          <p:nvPr/>
        </p:nvSpPr>
        <p:spPr>
          <a:xfrm>
            <a:off x="6481638" y="6338125"/>
            <a:ext cx="2433563" cy="369332"/>
          </a:xfrm>
          <a:prstGeom prst="rect">
            <a:avLst/>
          </a:prstGeom>
          <a:noFill/>
        </p:spPr>
        <p:txBody>
          <a:bodyPr wrap="square" rtlCol="0">
            <a:spAutoFit/>
          </a:bodyPr>
          <a:lstStyle/>
          <a:p>
            <a:pPr algn="r"/>
            <a:r>
              <a:rPr lang="en-US" b="1" dirty="0">
                <a:solidFill>
                  <a:srgbClr val="185CB9"/>
                </a:solidFill>
              </a:rPr>
              <a:t>©</a:t>
            </a:r>
            <a:r>
              <a:rPr lang="en-US" dirty="0"/>
              <a:t> </a:t>
            </a:r>
            <a:r>
              <a:rPr lang="en-US" b="1" dirty="0" smtClean="0">
                <a:solidFill>
                  <a:srgbClr val="185CB9"/>
                </a:solidFill>
              </a:rPr>
              <a:t>Sylvie Appriou</a:t>
            </a:r>
            <a:endParaRPr lang="en-US" b="1" dirty="0">
              <a:solidFill>
                <a:srgbClr val="185CB9"/>
              </a:solidFill>
            </a:endParaRPr>
          </a:p>
        </p:txBody>
      </p:sp>
    </p:spTree>
    <p:extLst>
      <p:ext uri="{BB962C8B-B14F-4D97-AF65-F5344CB8AC3E}">
        <p14:creationId xmlns:p14="http://schemas.microsoft.com/office/powerpoint/2010/main" val="8613343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plan &amp; budget?</a:t>
            </a:r>
            <a:endParaRPr lang="en-US" dirty="0"/>
          </a:p>
        </p:txBody>
      </p:sp>
      <p:sp>
        <p:nvSpPr>
          <p:cNvPr id="3" name="Content Placeholder 2"/>
          <p:cNvSpPr>
            <a:spLocks noGrp="1"/>
          </p:cNvSpPr>
          <p:nvPr>
            <p:ph sz="quarter" idx="13"/>
          </p:nvPr>
        </p:nvSpPr>
        <p:spPr/>
        <p:txBody>
          <a:bodyPr>
            <a:normAutofit/>
          </a:bodyPr>
          <a:lstStyle/>
          <a:p>
            <a:pPr marL="0" indent="0">
              <a:buNone/>
            </a:pPr>
            <a:r>
              <a:rPr lang="en-US" b="1" dirty="0" smtClean="0"/>
              <a:t>Q3: </a:t>
            </a:r>
            <a:r>
              <a:rPr lang="en-US" dirty="0" smtClean="0"/>
              <a:t>Why is it important to budget?</a:t>
            </a:r>
          </a:p>
          <a:p>
            <a:pPr marL="0" indent="0">
              <a:buNone/>
            </a:pPr>
            <a:r>
              <a:rPr lang="en-US" b="1" dirty="0" smtClean="0"/>
              <a:t>Q4: </a:t>
            </a:r>
            <a:r>
              <a:rPr lang="en-US" dirty="0" smtClean="0"/>
              <a:t>What will you be able to do with a budget?</a:t>
            </a:r>
          </a:p>
        </p:txBody>
      </p:sp>
      <p:sp>
        <p:nvSpPr>
          <p:cNvPr id="4" name="Content Placeholder 3"/>
          <p:cNvSpPr>
            <a:spLocks noGrp="1"/>
          </p:cNvSpPr>
          <p:nvPr>
            <p:ph sz="quarter" idx="14"/>
          </p:nvPr>
        </p:nvSpPr>
        <p:spPr>
          <a:xfrm>
            <a:off x="4377037" y="2169903"/>
            <a:ext cx="4672949" cy="4463094"/>
          </a:xfrm>
        </p:spPr>
        <p:txBody>
          <a:bodyPr>
            <a:noAutofit/>
          </a:bodyPr>
          <a:lstStyle/>
          <a:p>
            <a:pPr marL="0" indent="0">
              <a:buNone/>
            </a:pPr>
            <a:r>
              <a:rPr lang="en-US" sz="1600" b="1" dirty="0" smtClean="0"/>
              <a:t>Q3</a:t>
            </a:r>
            <a:r>
              <a:rPr lang="en-US" sz="1600" dirty="0" smtClean="0"/>
              <a:t>:</a:t>
            </a:r>
          </a:p>
          <a:p>
            <a:pPr marL="457200" indent="-457200">
              <a:buFont typeface="+mj-lt"/>
              <a:buAutoNum type="alphaUcPeriod"/>
            </a:pPr>
            <a:r>
              <a:rPr lang="en-US" sz="1600" dirty="0"/>
              <a:t>Plan and demonstrate how you will contribute in achieving your organization objectives (maximize revenue, reduce capital costs, for example)</a:t>
            </a:r>
          </a:p>
          <a:p>
            <a:pPr marL="457200" indent="-457200">
              <a:buFont typeface="+mj-lt"/>
              <a:buAutoNum type="alphaUcPeriod"/>
            </a:pPr>
            <a:r>
              <a:rPr lang="en-US" sz="1600" dirty="0" smtClean="0"/>
              <a:t>Helps you assess &amp; negotiate the resources needed to deliver on your role, goals, projects</a:t>
            </a:r>
            <a:endParaRPr lang="en-US" sz="1600" dirty="0"/>
          </a:p>
          <a:p>
            <a:pPr marL="457200" indent="-457200">
              <a:buFont typeface="+mj-lt"/>
              <a:buAutoNum type="alphaUcPeriod"/>
            </a:pPr>
            <a:r>
              <a:rPr lang="en-US" sz="1600" dirty="0" smtClean="0"/>
              <a:t>Basis for cost control and monitor progress, etc…</a:t>
            </a:r>
          </a:p>
          <a:p>
            <a:pPr marL="0" indent="0">
              <a:buNone/>
            </a:pPr>
            <a:r>
              <a:rPr lang="en-US" sz="1600" b="1" dirty="0" smtClean="0"/>
              <a:t>Q4:</a:t>
            </a:r>
          </a:p>
          <a:p>
            <a:pPr marL="457200" indent="-457200">
              <a:buFont typeface="+mj-lt"/>
              <a:buAutoNum type="alphaUcPeriod"/>
            </a:pPr>
            <a:r>
              <a:rPr lang="en-US" sz="1600" dirty="0" smtClean="0"/>
              <a:t>Demonstrate your impact</a:t>
            </a:r>
          </a:p>
          <a:p>
            <a:pPr marL="457200" indent="-457200">
              <a:buFont typeface="+mj-lt"/>
              <a:buAutoNum type="alphaUcPeriod"/>
            </a:pPr>
            <a:r>
              <a:rPr lang="en-US" sz="1600" dirty="0" smtClean="0"/>
              <a:t>Plan investments &amp;  </a:t>
            </a:r>
            <a:r>
              <a:rPr lang="en-US" sz="1600" dirty="0"/>
              <a:t>prioritize your requests</a:t>
            </a:r>
          </a:p>
          <a:p>
            <a:pPr marL="457200" indent="-457200">
              <a:buFont typeface="+mj-lt"/>
              <a:buAutoNum type="alphaUcPeriod"/>
            </a:pPr>
            <a:r>
              <a:rPr lang="en-US" sz="1600" dirty="0" smtClean="0"/>
              <a:t>Increase your chances of success by increasing your level of visibility and control</a:t>
            </a:r>
          </a:p>
          <a:p>
            <a:pPr marL="457200" indent="-457200">
              <a:buFont typeface="+mj-lt"/>
              <a:buAutoNum type="alphaUcPeriod"/>
            </a:pPr>
            <a:r>
              <a:rPr lang="en-US" sz="1600" dirty="0" smtClean="0"/>
              <a:t>Reduce risks of …</a:t>
            </a:r>
          </a:p>
          <a:p>
            <a:pPr marL="457200" indent="-457200">
              <a:buFont typeface="+mj-lt"/>
              <a:buAutoNum type="alphaUcPeriod"/>
            </a:pPr>
            <a:r>
              <a:rPr lang="en-US" sz="1600" dirty="0" smtClean="0"/>
              <a:t>Increase your ability to deliver an IT project on time and within budget, etc…</a:t>
            </a:r>
          </a:p>
        </p:txBody>
      </p:sp>
    </p:spTree>
    <p:extLst>
      <p:ext uri="{BB962C8B-B14F-4D97-AF65-F5344CB8AC3E}">
        <p14:creationId xmlns:p14="http://schemas.microsoft.com/office/powerpoint/2010/main" val="40246356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dissolv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dissolve">
                                      <p:cBhvr>
                                        <p:cTn id="21" dur="500"/>
                                        <p:tgtEl>
                                          <p:spTgt spid="4">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dissolve">
                                      <p:cBhvr>
                                        <p:cTn id="24" dur="500"/>
                                        <p:tgtEl>
                                          <p:spTgt spid="4">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dissolve">
                                      <p:cBhvr>
                                        <p:cTn id="27" dur="500"/>
                                        <p:tgtEl>
                                          <p:spTgt spid="4">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dissolve">
                                      <p:cBhvr>
                                        <p:cTn id="30" dur="500"/>
                                        <p:tgtEl>
                                          <p:spTgt spid="4">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dissolve">
                                      <p:cBhvr>
                                        <p:cTn id="33" dur="500"/>
                                        <p:tgtEl>
                                          <p:spTgt spid="4">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dissolve">
                                      <p:cBhvr>
                                        <p:cTn id="36"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Planning and Budgeting process</a:t>
            </a:r>
            <a:endParaRPr lang="en-US" dirty="0"/>
          </a:p>
        </p:txBody>
      </p:sp>
      <p:sp>
        <p:nvSpPr>
          <p:cNvPr id="5" name="Rectangle 4"/>
          <p:cNvSpPr/>
          <p:nvPr/>
        </p:nvSpPr>
        <p:spPr bwMode="auto">
          <a:xfrm>
            <a:off x="815975" y="2109731"/>
            <a:ext cx="2343150" cy="703837"/>
          </a:xfrm>
          <a:prstGeom prst="rect">
            <a:avLst/>
          </a:prstGeom>
          <a:solidFill>
            <a:schemeClr val="bg1">
              <a:lumMod val="85000"/>
            </a:schemeClr>
          </a:solidFill>
          <a:ln w="9525" cap="flat" cmpd="sng" algn="ctr">
            <a:noFill/>
            <a:prstDash val="solid"/>
            <a:round/>
            <a:headEnd type="none" w="med" len="med"/>
            <a:tailEnd type="none" w="med" len="med"/>
          </a:ln>
          <a:effectLst>
            <a:outerShdw blurRad="50800" dist="38100" dir="2700000" algn="tl" rotWithShape="0">
              <a:schemeClr val="accent5">
                <a:lumMod val="75000"/>
                <a:alpha val="43000"/>
              </a:schemeClr>
            </a:outerShdw>
          </a:effectLst>
        </p:spPr>
        <p:txBody>
          <a:bodyPr wrap="square" lIns="82124" tIns="41061" rIns="82124" bIns="41061" anchor="ctr">
            <a:spAutoFit/>
          </a:bodyPr>
          <a:lstStyle/>
          <a:p>
            <a:pPr algn="ctr" defTabSz="814388">
              <a:defRPr/>
            </a:pPr>
            <a:endParaRPr lang="en-US">
              <a:ea typeface="+mn-ea"/>
              <a:cs typeface="+mn-cs"/>
            </a:endParaRPr>
          </a:p>
        </p:txBody>
      </p:sp>
      <p:sp>
        <p:nvSpPr>
          <p:cNvPr id="6" name="Rectangle 17"/>
          <p:cNvSpPr>
            <a:spLocks noChangeArrowheads="1"/>
          </p:cNvSpPr>
          <p:nvPr/>
        </p:nvSpPr>
        <p:spPr bwMode="auto">
          <a:xfrm>
            <a:off x="758825" y="2277826"/>
            <a:ext cx="24955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fr-FR" sz="1600" b="1" dirty="0">
                <a:solidFill>
                  <a:srgbClr val="2B95BB"/>
                </a:solidFill>
              </a:rPr>
              <a:t>Vision / Mission</a:t>
            </a:r>
            <a:endParaRPr lang="en-US" sz="1600" dirty="0">
              <a:solidFill>
                <a:srgbClr val="2B95BB"/>
              </a:solidFill>
            </a:endParaRPr>
          </a:p>
        </p:txBody>
      </p:sp>
      <p:sp>
        <p:nvSpPr>
          <p:cNvPr id="7" name="Rectangle 6"/>
          <p:cNvSpPr/>
          <p:nvPr/>
        </p:nvSpPr>
        <p:spPr bwMode="auto">
          <a:xfrm>
            <a:off x="844550" y="3402413"/>
            <a:ext cx="2343150" cy="703837"/>
          </a:xfrm>
          <a:prstGeom prst="rect">
            <a:avLst/>
          </a:prstGeom>
          <a:solidFill>
            <a:schemeClr val="bg1">
              <a:lumMod val="85000"/>
            </a:schemeClr>
          </a:solidFill>
          <a:ln w="9525" cap="flat" cmpd="sng" algn="ctr">
            <a:noFill/>
            <a:prstDash val="solid"/>
            <a:round/>
            <a:headEnd type="none" w="med" len="med"/>
            <a:tailEnd type="none" w="med" len="med"/>
          </a:ln>
          <a:effectLst>
            <a:outerShdw blurRad="50800" dist="38100" dir="2700000" algn="tl" rotWithShape="0">
              <a:schemeClr val="accent5">
                <a:lumMod val="75000"/>
                <a:alpha val="43000"/>
              </a:schemeClr>
            </a:outerShdw>
          </a:effectLst>
        </p:spPr>
        <p:txBody>
          <a:bodyPr wrap="square" lIns="82124" tIns="41061" rIns="82124" bIns="41061" anchor="ctr">
            <a:spAutoFit/>
          </a:bodyPr>
          <a:lstStyle/>
          <a:p>
            <a:pPr algn="ctr" defTabSz="814388">
              <a:defRPr/>
            </a:pPr>
            <a:endParaRPr lang="en-US">
              <a:ea typeface="+mn-ea"/>
              <a:cs typeface="+mn-cs"/>
            </a:endParaRPr>
          </a:p>
        </p:txBody>
      </p:sp>
      <p:sp>
        <p:nvSpPr>
          <p:cNvPr id="8" name="Rectangle 17"/>
          <p:cNvSpPr>
            <a:spLocks noChangeArrowheads="1"/>
          </p:cNvSpPr>
          <p:nvPr/>
        </p:nvSpPr>
        <p:spPr bwMode="auto">
          <a:xfrm>
            <a:off x="815975" y="3400824"/>
            <a:ext cx="249555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fr-FR" sz="1600" b="1" dirty="0" err="1">
                <a:solidFill>
                  <a:srgbClr val="2B95BB"/>
                </a:solidFill>
              </a:rPr>
              <a:t>Strategic</a:t>
            </a:r>
            <a:r>
              <a:rPr lang="fr-FR" sz="1600" b="1" dirty="0">
                <a:solidFill>
                  <a:srgbClr val="2B95BB"/>
                </a:solidFill>
              </a:rPr>
              <a:t> plan</a:t>
            </a:r>
          </a:p>
          <a:p>
            <a:pPr algn="ctr"/>
            <a:r>
              <a:rPr lang="fr-FR" sz="1600" b="1" dirty="0">
                <a:solidFill>
                  <a:srgbClr val="2B95BB"/>
                </a:solidFill>
              </a:rPr>
              <a:t>Long </a:t>
            </a:r>
            <a:r>
              <a:rPr lang="fr-FR" sz="1600" b="1" dirty="0" err="1">
                <a:solidFill>
                  <a:srgbClr val="2B95BB"/>
                </a:solidFill>
              </a:rPr>
              <a:t>term</a:t>
            </a:r>
            <a:r>
              <a:rPr lang="fr-FR" sz="1600" b="1" dirty="0">
                <a:solidFill>
                  <a:srgbClr val="2B95BB"/>
                </a:solidFill>
              </a:rPr>
              <a:t> goals</a:t>
            </a:r>
            <a:endParaRPr lang="en-US" sz="1600" dirty="0">
              <a:solidFill>
                <a:srgbClr val="2B95BB"/>
              </a:solidFill>
            </a:endParaRPr>
          </a:p>
        </p:txBody>
      </p:sp>
      <p:sp>
        <p:nvSpPr>
          <p:cNvPr id="9" name="Rectangle 8"/>
          <p:cNvSpPr/>
          <p:nvPr/>
        </p:nvSpPr>
        <p:spPr bwMode="auto">
          <a:xfrm>
            <a:off x="911225" y="4738697"/>
            <a:ext cx="2343150" cy="703837"/>
          </a:xfrm>
          <a:prstGeom prst="rect">
            <a:avLst/>
          </a:prstGeom>
          <a:solidFill>
            <a:schemeClr val="bg1">
              <a:lumMod val="85000"/>
            </a:schemeClr>
          </a:solidFill>
          <a:ln w="9525" cap="flat" cmpd="sng" algn="ctr">
            <a:noFill/>
            <a:prstDash val="solid"/>
            <a:round/>
            <a:headEnd type="none" w="med" len="med"/>
            <a:tailEnd type="none" w="med" len="med"/>
          </a:ln>
          <a:effectLst>
            <a:outerShdw blurRad="50800" dist="38100" dir="2700000" algn="tl" rotWithShape="0">
              <a:schemeClr val="accent5">
                <a:lumMod val="75000"/>
                <a:alpha val="43000"/>
              </a:schemeClr>
            </a:outerShdw>
          </a:effectLst>
        </p:spPr>
        <p:txBody>
          <a:bodyPr wrap="square" lIns="82124" tIns="41061" rIns="82124" bIns="41061" anchor="ctr">
            <a:spAutoFit/>
          </a:bodyPr>
          <a:lstStyle/>
          <a:p>
            <a:pPr algn="ctr" defTabSz="814388">
              <a:defRPr/>
            </a:pPr>
            <a:endParaRPr lang="en-US">
              <a:ea typeface="+mn-ea"/>
              <a:cs typeface="+mn-cs"/>
            </a:endParaRPr>
          </a:p>
        </p:txBody>
      </p:sp>
      <p:sp>
        <p:nvSpPr>
          <p:cNvPr id="10" name="Rectangle 17"/>
          <p:cNvSpPr>
            <a:spLocks noChangeArrowheads="1"/>
          </p:cNvSpPr>
          <p:nvPr/>
        </p:nvSpPr>
        <p:spPr bwMode="auto">
          <a:xfrm>
            <a:off x="815975" y="4738697"/>
            <a:ext cx="249555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fr-FR" sz="1600" b="1" dirty="0">
                <a:solidFill>
                  <a:srgbClr val="2B95BB"/>
                </a:solidFill>
              </a:rPr>
              <a:t>Operating plan</a:t>
            </a:r>
          </a:p>
          <a:p>
            <a:pPr algn="ctr"/>
            <a:r>
              <a:rPr lang="fr-FR" sz="1600" b="1" dirty="0">
                <a:solidFill>
                  <a:srgbClr val="2B95BB"/>
                </a:solidFill>
              </a:rPr>
              <a:t>Short </a:t>
            </a:r>
            <a:r>
              <a:rPr lang="fr-FR" sz="1600" b="1" dirty="0" err="1">
                <a:solidFill>
                  <a:srgbClr val="2B95BB"/>
                </a:solidFill>
              </a:rPr>
              <a:t>term</a:t>
            </a:r>
            <a:r>
              <a:rPr lang="fr-FR" sz="1600" b="1" dirty="0">
                <a:solidFill>
                  <a:srgbClr val="2B95BB"/>
                </a:solidFill>
              </a:rPr>
              <a:t> goals</a:t>
            </a:r>
            <a:endParaRPr lang="en-US" sz="1600" dirty="0">
              <a:solidFill>
                <a:srgbClr val="2B95BB"/>
              </a:solidFill>
            </a:endParaRPr>
          </a:p>
        </p:txBody>
      </p:sp>
      <p:sp>
        <p:nvSpPr>
          <p:cNvPr id="11" name="Rectangle 10"/>
          <p:cNvSpPr/>
          <p:nvPr/>
        </p:nvSpPr>
        <p:spPr bwMode="auto">
          <a:xfrm>
            <a:off x="911225" y="5935099"/>
            <a:ext cx="2343150" cy="703837"/>
          </a:xfrm>
          <a:prstGeom prst="rect">
            <a:avLst/>
          </a:prstGeom>
          <a:solidFill>
            <a:schemeClr val="bg1">
              <a:lumMod val="85000"/>
            </a:schemeClr>
          </a:solidFill>
          <a:ln w="9525" cap="flat" cmpd="sng" algn="ctr">
            <a:noFill/>
            <a:prstDash val="solid"/>
            <a:round/>
            <a:headEnd type="none" w="med" len="med"/>
            <a:tailEnd type="none" w="med" len="med"/>
          </a:ln>
          <a:effectLst>
            <a:outerShdw blurRad="50800" dist="38100" dir="2700000" algn="tl" rotWithShape="0">
              <a:schemeClr val="accent5">
                <a:lumMod val="75000"/>
                <a:alpha val="43000"/>
              </a:schemeClr>
            </a:outerShdw>
          </a:effectLst>
        </p:spPr>
        <p:txBody>
          <a:bodyPr wrap="square" lIns="82124" tIns="41061" rIns="82124" bIns="41061" anchor="ctr">
            <a:spAutoFit/>
          </a:bodyPr>
          <a:lstStyle/>
          <a:p>
            <a:pPr algn="ctr" defTabSz="814388">
              <a:defRPr/>
            </a:pPr>
            <a:endParaRPr lang="en-US">
              <a:ea typeface="+mn-ea"/>
              <a:cs typeface="+mn-cs"/>
            </a:endParaRPr>
          </a:p>
        </p:txBody>
      </p:sp>
      <p:sp>
        <p:nvSpPr>
          <p:cNvPr id="12" name="Rectangle 17"/>
          <p:cNvSpPr>
            <a:spLocks noChangeArrowheads="1"/>
          </p:cNvSpPr>
          <p:nvPr/>
        </p:nvSpPr>
        <p:spPr bwMode="auto">
          <a:xfrm>
            <a:off x="815975" y="5937767"/>
            <a:ext cx="249555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fr-FR" sz="1600" b="1" dirty="0">
                <a:solidFill>
                  <a:srgbClr val="2B95BB"/>
                </a:solidFill>
              </a:rPr>
              <a:t>Financial plan</a:t>
            </a:r>
          </a:p>
          <a:p>
            <a:pPr algn="ctr"/>
            <a:r>
              <a:rPr lang="fr-FR" sz="1600" b="1" dirty="0">
                <a:solidFill>
                  <a:srgbClr val="2B95BB"/>
                </a:solidFill>
              </a:rPr>
              <a:t>Budget</a:t>
            </a:r>
            <a:endParaRPr lang="en-US" sz="1600" dirty="0">
              <a:solidFill>
                <a:srgbClr val="2B95BB"/>
              </a:solidFill>
            </a:endParaRPr>
          </a:p>
        </p:txBody>
      </p:sp>
      <p:sp>
        <p:nvSpPr>
          <p:cNvPr id="13" name="Down Arrow 12"/>
          <p:cNvSpPr/>
          <p:nvPr/>
        </p:nvSpPr>
        <p:spPr bwMode="auto">
          <a:xfrm>
            <a:off x="1806575" y="4305676"/>
            <a:ext cx="304800" cy="433021"/>
          </a:xfrm>
          <a:prstGeom prst="downArrow">
            <a:avLst/>
          </a:prstGeom>
          <a:solidFill>
            <a:schemeClr val="accent5">
              <a:lumMod val="60000"/>
              <a:lumOff val="40000"/>
            </a:schemeClr>
          </a:solidFill>
          <a:ln w="9525" cap="flat" cmpd="sng" algn="ctr">
            <a:noFill/>
            <a:prstDash val="solid"/>
            <a:round/>
            <a:headEnd type="none" w="med" len="med"/>
            <a:tailEnd type="none" w="med" len="med"/>
          </a:ln>
          <a:effectLst/>
        </p:spPr>
        <p:txBody>
          <a:bodyPr lIns="82124" tIns="41061" rIns="82124" bIns="41061" anchor="ctr">
            <a:spAutoFit/>
          </a:bodyPr>
          <a:lstStyle/>
          <a:p>
            <a:pPr algn="ctr" defTabSz="814388">
              <a:defRPr/>
            </a:pPr>
            <a:endParaRPr lang="en-US">
              <a:ea typeface="+mn-ea"/>
              <a:cs typeface="+mn-cs"/>
            </a:endParaRPr>
          </a:p>
        </p:txBody>
      </p:sp>
      <p:sp>
        <p:nvSpPr>
          <p:cNvPr id="14" name="Down Arrow 13"/>
          <p:cNvSpPr/>
          <p:nvPr/>
        </p:nvSpPr>
        <p:spPr bwMode="auto">
          <a:xfrm>
            <a:off x="1806575" y="2969392"/>
            <a:ext cx="304800" cy="433021"/>
          </a:xfrm>
          <a:prstGeom prst="downArrow">
            <a:avLst/>
          </a:prstGeom>
          <a:solidFill>
            <a:schemeClr val="accent5">
              <a:lumMod val="60000"/>
              <a:lumOff val="40000"/>
            </a:schemeClr>
          </a:solidFill>
          <a:ln w="9525" cap="flat" cmpd="sng" algn="ctr">
            <a:noFill/>
            <a:prstDash val="solid"/>
            <a:round/>
            <a:headEnd type="none" w="med" len="med"/>
            <a:tailEnd type="none" w="med" len="med"/>
          </a:ln>
          <a:effectLst/>
        </p:spPr>
        <p:txBody>
          <a:bodyPr lIns="82124" tIns="41061" rIns="82124" bIns="41061" anchor="ctr">
            <a:spAutoFit/>
          </a:bodyPr>
          <a:lstStyle/>
          <a:p>
            <a:pPr algn="ctr" defTabSz="814388">
              <a:defRPr/>
            </a:pPr>
            <a:endParaRPr lang="en-US">
              <a:ea typeface="+mn-ea"/>
              <a:cs typeface="+mn-cs"/>
            </a:endParaRPr>
          </a:p>
        </p:txBody>
      </p:sp>
      <p:sp>
        <p:nvSpPr>
          <p:cNvPr id="15" name="Down Arrow 14"/>
          <p:cNvSpPr/>
          <p:nvPr/>
        </p:nvSpPr>
        <p:spPr bwMode="auto">
          <a:xfrm>
            <a:off x="1806575" y="5502078"/>
            <a:ext cx="304800" cy="433021"/>
          </a:xfrm>
          <a:prstGeom prst="downArrow">
            <a:avLst/>
          </a:prstGeom>
          <a:solidFill>
            <a:schemeClr val="accent5">
              <a:lumMod val="60000"/>
              <a:lumOff val="40000"/>
            </a:schemeClr>
          </a:solidFill>
          <a:ln w="9525" cap="flat" cmpd="sng" algn="ctr">
            <a:noFill/>
            <a:prstDash val="solid"/>
            <a:round/>
            <a:headEnd type="none" w="med" len="med"/>
            <a:tailEnd type="none" w="med" len="med"/>
          </a:ln>
          <a:effectLst/>
        </p:spPr>
        <p:txBody>
          <a:bodyPr lIns="82124" tIns="41061" rIns="82124" bIns="41061" anchor="ctr">
            <a:spAutoFit/>
          </a:bodyPr>
          <a:lstStyle/>
          <a:p>
            <a:pPr algn="ctr" defTabSz="814388">
              <a:defRPr/>
            </a:pPr>
            <a:endParaRPr lang="en-US">
              <a:ea typeface="+mn-ea"/>
              <a:cs typeface="+mn-cs"/>
            </a:endParaRPr>
          </a:p>
        </p:txBody>
      </p:sp>
      <p:sp>
        <p:nvSpPr>
          <p:cNvPr id="16" name="Rectangle 14"/>
          <p:cNvSpPr>
            <a:spLocks noChangeArrowheads="1"/>
          </p:cNvSpPr>
          <p:nvPr/>
        </p:nvSpPr>
        <p:spPr bwMode="auto">
          <a:xfrm>
            <a:off x="3022600" y="4931926"/>
            <a:ext cx="2168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fr-FR" b="1" dirty="0"/>
              <a:t>SMART goals</a:t>
            </a:r>
            <a:endParaRPr lang="en-US" dirty="0"/>
          </a:p>
        </p:txBody>
      </p:sp>
    </p:spTree>
    <p:extLst>
      <p:ext uri="{BB962C8B-B14F-4D97-AF65-F5344CB8AC3E}">
        <p14:creationId xmlns:p14="http://schemas.microsoft.com/office/powerpoint/2010/main" val="152183758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a:buChar char="•"/>
            </a:pPr>
            <a:r>
              <a:rPr lang="en-US" dirty="0"/>
              <a:t>Planning is an intellectual process</a:t>
            </a:r>
          </a:p>
          <a:p>
            <a:pPr>
              <a:buFont typeface="Arial"/>
              <a:buChar char="•"/>
            </a:pPr>
            <a:r>
              <a:rPr lang="en-US" dirty="0"/>
              <a:t>Planning contributes to the objectives</a:t>
            </a:r>
          </a:p>
          <a:p>
            <a:pPr>
              <a:buFont typeface="Arial"/>
              <a:buChar char="•"/>
            </a:pPr>
            <a:r>
              <a:rPr lang="en-US" dirty="0"/>
              <a:t>Planning is a primary function of management</a:t>
            </a:r>
          </a:p>
          <a:p>
            <a:pPr>
              <a:buFont typeface="Arial"/>
              <a:buChar char="•"/>
            </a:pPr>
            <a:r>
              <a:rPr lang="en-US" dirty="0"/>
              <a:t>A continuous process</a:t>
            </a:r>
          </a:p>
          <a:p>
            <a:pPr>
              <a:buFont typeface="Arial"/>
              <a:buChar char="•"/>
            </a:pPr>
            <a:r>
              <a:rPr lang="en-US" dirty="0"/>
              <a:t>Planning </a:t>
            </a:r>
            <a:r>
              <a:rPr lang="en-US" dirty="0" smtClean="0"/>
              <a:t>is part of managerial activities</a:t>
            </a:r>
            <a:endParaRPr lang="en-US" dirty="0"/>
          </a:p>
        </p:txBody>
      </p:sp>
      <p:sp>
        <p:nvSpPr>
          <p:cNvPr id="3" name="Title 2"/>
          <p:cNvSpPr>
            <a:spLocks noGrp="1"/>
          </p:cNvSpPr>
          <p:nvPr>
            <p:ph type="title"/>
          </p:nvPr>
        </p:nvSpPr>
        <p:spPr/>
        <p:txBody>
          <a:bodyPr/>
          <a:lstStyle/>
          <a:p>
            <a:r>
              <a:rPr lang="en-US" dirty="0" smtClean="0"/>
              <a:t>Planning is…</a:t>
            </a:r>
            <a:endParaRPr lang="en-US" dirty="0"/>
          </a:p>
        </p:txBody>
      </p:sp>
    </p:spTree>
    <p:extLst>
      <p:ext uri="{BB962C8B-B14F-4D97-AF65-F5344CB8AC3E}">
        <p14:creationId xmlns:p14="http://schemas.microsoft.com/office/powerpoint/2010/main" val="255968434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663062"/>
            <a:ext cx="7408333" cy="3624722"/>
          </a:xfrm>
        </p:spPr>
        <p:txBody>
          <a:bodyPr>
            <a:normAutofit/>
          </a:bodyPr>
          <a:lstStyle/>
          <a:p>
            <a:pPr marL="0" indent="0">
              <a:buNone/>
            </a:pPr>
            <a:r>
              <a:rPr lang="en-US" dirty="0"/>
              <a:t>A basic management function involving formulation of one or more detailed plans to achieve optimum balance of needs or demands with the available resources. The planning process:</a:t>
            </a:r>
          </a:p>
          <a:p>
            <a:pPr lvl="1">
              <a:buFont typeface="Arial"/>
              <a:buChar char="•"/>
            </a:pPr>
            <a:r>
              <a:rPr lang="en-US" dirty="0"/>
              <a:t>Identifies the goals or objectives to be achieved</a:t>
            </a:r>
          </a:p>
          <a:p>
            <a:pPr lvl="1">
              <a:buFont typeface="Arial"/>
              <a:buChar char="•"/>
            </a:pPr>
            <a:r>
              <a:rPr lang="en-US" dirty="0"/>
              <a:t>Formulates strategies to achieve them</a:t>
            </a:r>
          </a:p>
          <a:p>
            <a:pPr lvl="1">
              <a:buFont typeface="Arial"/>
              <a:buChar char="•"/>
            </a:pPr>
            <a:r>
              <a:rPr lang="en-US" dirty="0"/>
              <a:t>Arranges or creates the means </a:t>
            </a:r>
            <a:r>
              <a:rPr lang="en-US" dirty="0" smtClean="0"/>
              <a:t>required</a:t>
            </a:r>
          </a:p>
          <a:p>
            <a:pPr lvl="1">
              <a:buFont typeface="Arial"/>
              <a:buChar char="•"/>
            </a:pPr>
            <a:r>
              <a:rPr lang="en-US" dirty="0"/>
              <a:t>implements, directs, and monitors all steps in their proper </a:t>
            </a:r>
            <a:r>
              <a:rPr lang="en-US" dirty="0" smtClean="0"/>
              <a:t>sequence</a:t>
            </a:r>
            <a:endParaRPr lang="en-US" dirty="0"/>
          </a:p>
        </p:txBody>
      </p:sp>
      <p:sp>
        <p:nvSpPr>
          <p:cNvPr id="3" name="Title 2"/>
          <p:cNvSpPr>
            <a:spLocks noGrp="1"/>
          </p:cNvSpPr>
          <p:nvPr>
            <p:ph type="title"/>
          </p:nvPr>
        </p:nvSpPr>
        <p:spPr/>
        <p:txBody>
          <a:bodyPr/>
          <a:lstStyle/>
          <a:p>
            <a:r>
              <a:rPr lang="en-US" dirty="0" smtClean="0"/>
              <a:t>Possible definition of planning</a:t>
            </a:r>
            <a:endParaRPr lang="en-US" dirty="0"/>
          </a:p>
        </p:txBody>
      </p:sp>
    </p:spTree>
    <p:extLst>
      <p:ext uri="{BB962C8B-B14F-4D97-AF65-F5344CB8AC3E}">
        <p14:creationId xmlns:p14="http://schemas.microsoft.com/office/powerpoint/2010/main" val="20107396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515114"/>
            <a:ext cx="7408333" cy="4204185"/>
          </a:xfrm>
        </p:spPr>
        <p:txBody>
          <a:bodyPr>
            <a:normAutofit fontScale="70000" lnSpcReduction="20000"/>
          </a:bodyPr>
          <a:lstStyle/>
          <a:p>
            <a:pPr>
              <a:buFont typeface="Arial"/>
              <a:buChar char="•"/>
            </a:pPr>
            <a:r>
              <a:rPr lang="en-US" sz="2600" dirty="0" smtClean="0"/>
              <a:t>It </a:t>
            </a:r>
            <a:r>
              <a:rPr lang="en-US" sz="2600" dirty="0"/>
              <a:t>means determining the organization's goals and defining the means for achieving them. Planning allows managers the opportunity to adjust to the environment instead of merely reacting to it. Planning increases the possibility of survival in business by actively anticipating and managing the risks that may occur in the future.</a:t>
            </a:r>
          </a:p>
          <a:p>
            <a:pPr>
              <a:buFont typeface="Arial"/>
              <a:buChar char="•"/>
            </a:pPr>
            <a:r>
              <a:rPr lang="en-US" sz="2600" dirty="0"/>
              <a:t>In short, planning is preparing for tomorrow, today. It's the activity that allows managers to determine what they want and how they will achieve it.</a:t>
            </a:r>
          </a:p>
          <a:p>
            <a:pPr>
              <a:buFont typeface="Arial"/>
              <a:buChar char="•"/>
            </a:pPr>
            <a:r>
              <a:rPr lang="en-US" sz="2600" dirty="0"/>
              <a:t>Not only does planning provide direction and a unity of purpose for organizations, it also answers six basic questions in regard to any activity</a:t>
            </a:r>
            <a:r>
              <a:rPr lang="en-US" sz="2600" dirty="0" smtClean="0"/>
              <a:t>:</a:t>
            </a:r>
            <a:endParaRPr lang="en-US" sz="2600" dirty="0"/>
          </a:p>
          <a:p>
            <a:pPr marL="759143" lvl="1" indent="-457200">
              <a:buFont typeface="+mj-lt"/>
              <a:buAutoNum type="arabicPeriod"/>
            </a:pPr>
            <a:r>
              <a:rPr lang="en-US" dirty="0"/>
              <a:t>What needs to be accomplished?</a:t>
            </a:r>
          </a:p>
          <a:p>
            <a:pPr marL="759143" lvl="1" indent="-457200">
              <a:buFont typeface="+mj-lt"/>
              <a:buAutoNum type="arabicPeriod"/>
            </a:pPr>
            <a:r>
              <a:rPr lang="en-US" dirty="0"/>
              <a:t>When is the deadline?</a:t>
            </a:r>
          </a:p>
          <a:p>
            <a:pPr marL="759143" lvl="1" indent="-457200">
              <a:buFont typeface="+mj-lt"/>
              <a:buAutoNum type="arabicPeriod"/>
            </a:pPr>
            <a:r>
              <a:rPr lang="en-US" dirty="0"/>
              <a:t>Where will this be done?</a:t>
            </a:r>
          </a:p>
          <a:p>
            <a:pPr marL="759143" lvl="1" indent="-457200">
              <a:buFont typeface="+mj-lt"/>
              <a:buAutoNum type="arabicPeriod"/>
            </a:pPr>
            <a:r>
              <a:rPr lang="en-US" dirty="0"/>
              <a:t>Who will be responsible for it?</a:t>
            </a:r>
          </a:p>
          <a:p>
            <a:pPr marL="759143" lvl="1" indent="-457200">
              <a:buFont typeface="+mj-lt"/>
              <a:buAutoNum type="arabicPeriod"/>
            </a:pPr>
            <a:r>
              <a:rPr lang="en-US" dirty="0"/>
              <a:t>How will it get done?</a:t>
            </a:r>
          </a:p>
          <a:p>
            <a:pPr marL="759143" lvl="1" indent="-457200">
              <a:buFont typeface="+mj-lt"/>
              <a:buAutoNum type="arabicPeriod"/>
            </a:pPr>
            <a:r>
              <a:rPr lang="en-US" dirty="0"/>
              <a:t>How much time, energy, and resources are required to accomplish this goal?</a:t>
            </a:r>
          </a:p>
        </p:txBody>
      </p:sp>
      <p:sp>
        <p:nvSpPr>
          <p:cNvPr id="3" name="Title 2"/>
          <p:cNvSpPr>
            <a:spLocks noGrp="1"/>
          </p:cNvSpPr>
          <p:nvPr>
            <p:ph type="title"/>
          </p:nvPr>
        </p:nvSpPr>
        <p:spPr/>
        <p:txBody>
          <a:bodyPr/>
          <a:lstStyle/>
          <a:p>
            <a:r>
              <a:rPr lang="en-US" dirty="0"/>
              <a:t>Possible </a:t>
            </a:r>
            <a:r>
              <a:rPr lang="en-US" dirty="0" smtClean="0"/>
              <a:t>definition </a:t>
            </a:r>
            <a:r>
              <a:rPr lang="en-US" dirty="0"/>
              <a:t>of planning</a:t>
            </a:r>
          </a:p>
        </p:txBody>
      </p:sp>
    </p:spTree>
    <p:extLst>
      <p:ext uri="{BB962C8B-B14F-4D97-AF65-F5344CB8AC3E}">
        <p14:creationId xmlns:p14="http://schemas.microsoft.com/office/powerpoint/2010/main" val="277443008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planning processes</a:t>
            </a:r>
            <a:endParaRPr lang="en-US" dirty="0"/>
          </a:p>
        </p:txBody>
      </p:sp>
      <p:sp>
        <p:nvSpPr>
          <p:cNvPr id="5" name="Rectangle 4"/>
          <p:cNvSpPr/>
          <p:nvPr/>
        </p:nvSpPr>
        <p:spPr>
          <a:xfrm>
            <a:off x="6067601" y="4716370"/>
            <a:ext cx="1138008" cy="1011596"/>
          </a:xfrm>
          <a:prstGeom prst="rect">
            <a:avLst/>
          </a:prstGeom>
          <a:effectLst>
            <a:outerShdw blurRad="76200" dir="18900000" sy="23000" kx="-1200000" algn="bl" rotWithShape="0">
              <a:prstClr val="black">
                <a:alpha val="2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dirty="0" smtClean="0">
                <a:solidFill>
                  <a:schemeClr val="bg1"/>
                </a:solidFill>
              </a:rPr>
              <a:t>ACTUALS</a:t>
            </a:r>
          </a:p>
        </p:txBody>
      </p:sp>
      <p:sp>
        <p:nvSpPr>
          <p:cNvPr id="12" name="Rectangle 11"/>
          <p:cNvSpPr/>
          <p:nvPr/>
        </p:nvSpPr>
        <p:spPr>
          <a:xfrm>
            <a:off x="3872388" y="4716370"/>
            <a:ext cx="1138008" cy="1011596"/>
          </a:xfrm>
          <a:prstGeom prst="rect">
            <a:avLst/>
          </a:prstGeom>
          <a:effectLst>
            <a:outerShdw blurRad="76200" dir="18900000" sy="23000" kx="-1200000" algn="bl" rotWithShape="0">
              <a:prstClr val="black">
                <a:alpha val="2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dirty="0" smtClean="0">
                <a:solidFill>
                  <a:schemeClr val="bg1"/>
                </a:solidFill>
              </a:rPr>
              <a:t>BUDGET</a:t>
            </a:r>
          </a:p>
          <a:p>
            <a:pPr algn="ctr"/>
            <a:r>
              <a:rPr lang="en-US" sz="1400" dirty="0" smtClean="0"/>
              <a:t>1 year</a:t>
            </a:r>
            <a:endParaRPr lang="en-US" sz="1400" dirty="0"/>
          </a:p>
        </p:txBody>
      </p:sp>
      <p:sp>
        <p:nvSpPr>
          <p:cNvPr id="14" name="Rectangle 13"/>
          <p:cNvSpPr/>
          <p:nvPr/>
        </p:nvSpPr>
        <p:spPr>
          <a:xfrm>
            <a:off x="1613620" y="4716370"/>
            <a:ext cx="1138008" cy="1011596"/>
          </a:xfrm>
          <a:prstGeom prst="rect">
            <a:avLst/>
          </a:prstGeom>
          <a:effectLst>
            <a:outerShdw blurRad="76200" dir="18900000" sy="23000" kx="-1200000" algn="bl" rotWithShape="0">
              <a:prstClr val="black">
                <a:alpha val="20000"/>
              </a:prstClr>
            </a:outerShdw>
          </a:effectLst>
          <a:scene3d>
            <a:camera prst="obliqueTopRight"/>
            <a:lightRig rig="flat" dir="tl">
              <a:rot lat="0" lon="0" rev="6360000"/>
            </a:lightRig>
          </a:scene3d>
          <a:sp3d contourW="19050" prstMaterial="flat">
            <a:bevelT w="63500" h="63500"/>
            <a:contourClr>
              <a:schemeClr val="accent5">
                <a:shade val="25000"/>
                <a:satMod val="180000"/>
              </a:schemeClr>
            </a:contourClr>
          </a:sp3d>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dirty="0" smtClean="0">
                <a:solidFill>
                  <a:schemeClr val="bg1"/>
                </a:solidFill>
              </a:rPr>
              <a:t>IT PLAN</a:t>
            </a:r>
          </a:p>
          <a:p>
            <a:pPr algn="ctr"/>
            <a:r>
              <a:rPr lang="en-US" sz="1400" dirty="0" smtClean="0"/>
              <a:t>1 to 3 years</a:t>
            </a:r>
            <a:endParaRPr lang="en-US" sz="1400" dirty="0"/>
          </a:p>
        </p:txBody>
      </p:sp>
      <p:pic>
        <p:nvPicPr>
          <p:cNvPr id="4" name="Picture 3"/>
          <p:cNvPicPr>
            <a:picLocks noChangeAspect="1"/>
          </p:cNvPicPr>
          <p:nvPr/>
        </p:nvPicPr>
        <p:blipFill>
          <a:blip r:embed="rId2"/>
          <a:stretch>
            <a:fillRect/>
          </a:stretch>
        </p:blipFill>
        <p:spPr>
          <a:xfrm>
            <a:off x="344877" y="2817194"/>
            <a:ext cx="2046956" cy="934859"/>
          </a:xfrm>
          <a:prstGeom prst="rect">
            <a:avLst/>
          </a:prstGeom>
        </p:spPr>
      </p:pic>
      <p:pic>
        <p:nvPicPr>
          <p:cNvPr id="18" name="Picture 17"/>
          <p:cNvPicPr>
            <a:picLocks noChangeAspect="1"/>
          </p:cNvPicPr>
          <p:nvPr/>
        </p:nvPicPr>
        <p:blipFill>
          <a:blip r:embed="rId2"/>
          <a:stretch>
            <a:fillRect/>
          </a:stretch>
        </p:blipFill>
        <p:spPr>
          <a:xfrm>
            <a:off x="2515188" y="2817194"/>
            <a:ext cx="2046956" cy="934859"/>
          </a:xfrm>
          <a:prstGeom prst="rect">
            <a:avLst/>
          </a:prstGeom>
        </p:spPr>
      </p:pic>
      <p:pic>
        <p:nvPicPr>
          <p:cNvPr id="19" name="Picture 18"/>
          <p:cNvPicPr>
            <a:picLocks noChangeAspect="1"/>
          </p:cNvPicPr>
          <p:nvPr/>
        </p:nvPicPr>
        <p:blipFill>
          <a:blip r:embed="rId2"/>
          <a:stretch>
            <a:fillRect/>
          </a:stretch>
        </p:blipFill>
        <p:spPr>
          <a:xfrm>
            <a:off x="4685499" y="2817194"/>
            <a:ext cx="2046956" cy="934859"/>
          </a:xfrm>
          <a:prstGeom prst="rect">
            <a:avLst/>
          </a:prstGeom>
        </p:spPr>
      </p:pic>
      <p:pic>
        <p:nvPicPr>
          <p:cNvPr id="20" name="Picture 19"/>
          <p:cNvPicPr>
            <a:picLocks noChangeAspect="1"/>
          </p:cNvPicPr>
          <p:nvPr/>
        </p:nvPicPr>
        <p:blipFill>
          <a:blip r:embed="rId2"/>
          <a:stretch>
            <a:fillRect/>
          </a:stretch>
        </p:blipFill>
        <p:spPr>
          <a:xfrm>
            <a:off x="6855810" y="2817194"/>
            <a:ext cx="2046956" cy="934859"/>
          </a:xfrm>
          <a:prstGeom prst="rect">
            <a:avLst/>
          </a:prstGeom>
        </p:spPr>
      </p:pic>
      <p:sp>
        <p:nvSpPr>
          <p:cNvPr id="6" name="TextBox 5"/>
          <p:cNvSpPr txBox="1"/>
          <p:nvPr/>
        </p:nvSpPr>
        <p:spPr>
          <a:xfrm>
            <a:off x="332426" y="2938698"/>
            <a:ext cx="1220238" cy="646331"/>
          </a:xfrm>
          <a:prstGeom prst="rect">
            <a:avLst/>
          </a:prstGeom>
          <a:noFill/>
        </p:spPr>
        <p:txBody>
          <a:bodyPr wrap="square" rtlCol="0">
            <a:spAutoFit/>
          </a:bodyPr>
          <a:lstStyle/>
          <a:p>
            <a:pPr algn="ctr"/>
            <a:r>
              <a:rPr lang="en-US" b="1" dirty="0" smtClean="0"/>
              <a:t>Strategic Planning</a:t>
            </a:r>
            <a:endParaRPr lang="en-US" b="1" dirty="0"/>
          </a:p>
        </p:txBody>
      </p:sp>
      <p:sp>
        <p:nvSpPr>
          <p:cNvPr id="21" name="TextBox 20"/>
          <p:cNvSpPr txBox="1"/>
          <p:nvPr/>
        </p:nvSpPr>
        <p:spPr>
          <a:xfrm>
            <a:off x="2490286" y="2938698"/>
            <a:ext cx="1382102" cy="646331"/>
          </a:xfrm>
          <a:prstGeom prst="rect">
            <a:avLst/>
          </a:prstGeom>
          <a:noFill/>
        </p:spPr>
        <p:txBody>
          <a:bodyPr wrap="square" rtlCol="0">
            <a:spAutoFit/>
          </a:bodyPr>
          <a:lstStyle/>
          <a:p>
            <a:pPr algn="ctr"/>
            <a:r>
              <a:rPr lang="en-US" b="1" dirty="0" smtClean="0">
                <a:solidFill>
                  <a:srgbClr val="000000"/>
                </a:solidFill>
              </a:rPr>
              <a:t>Planning &amp; Budgeting</a:t>
            </a:r>
            <a:endParaRPr lang="en-US" b="1" dirty="0">
              <a:solidFill>
                <a:srgbClr val="000000"/>
              </a:solidFill>
            </a:endParaRPr>
          </a:p>
        </p:txBody>
      </p:sp>
      <p:sp>
        <p:nvSpPr>
          <p:cNvPr id="22" name="TextBox 21"/>
          <p:cNvSpPr txBox="1"/>
          <p:nvPr/>
        </p:nvSpPr>
        <p:spPr>
          <a:xfrm>
            <a:off x="4685499" y="2938698"/>
            <a:ext cx="1382102" cy="646331"/>
          </a:xfrm>
          <a:prstGeom prst="rect">
            <a:avLst/>
          </a:prstGeom>
          <a:noFill/>
        </p:spPr>
        <p:txBody>
          <a:bodyPr wrap="square" rtlCol="0">
            <a:spAutoFit/>
          </a:bodyPr>
          <a:lstStyle/>
          <a:p>
            <a:pPr algn="ctr"/>
            <a:r>
              <a:rPr lang="en-US" b="1" dirty="0" smtClean="0">
                <a:solidFill>
                  <a:srgbClr val="000000"/>
                </a:solidFill>
              </a:rPr>
              <a:t>Cost </a:t>
            </a:r>
            <a:r>
              <a:rPr lang="en-US" b="1" dirty="0" err="1" smtClean="0">
                <a:solidFill>
                  <a:srgbClr val="000000"/>
                </a:solidFill>
              </a:rPr>
              <a:t>Mgt</a:t>
            </a:r>
            <a:r>
              <a:rPr lang="en-US" b="1" dirty="0" smtClean="0">
                <a:solidFill>
                  <a:srgbClr val="000000"/>
                </a:solidFill>
              </a:rPr>
              <a:t> &amp; Forecasting</a:t>
            </a:r>
            <a:endParaRPr lang="en-US" b="1" dirty="0">
              <a:solidFill>
                <a:srgbClr val="000000"/>
              </a:solidFill>
            </a:endParaRPr>
          </a:p>
        </p:txBody>
      </p:sp>
      <p:sp>
        <p:nvSpPr>
          <p:cNvPr id="23" name="TextBox 22"/>
          <p:cNvSpPr txBox="1"/>
          <p:nvPr/>
        </p:nvSpPr>
        <p:spPr>
          <a:xfrm>
            <a:off x="6855810" y="3061104"/>
            <a:ext cx="1382102" cy="369332"/>
          </a:xfrm>
          <a:prstGeom prst="rect">
            <a:avLst/>
          </a:prstGeom>
          <a:noFill/>
        </p:spPr>
        <p:txBody>
          <a:bodyPr wrap="square" rtlCol="0">
            <a:spAutoFit/>
          </a:bodyPr>
          <a:lstStyle/>
          <a:p>
            <a:pPr algn="ctr"/>
            <a:r>
              <a:rPr lang="en-US" b="1" dirty="0" smtClean="0">
                <a:solidFill>
                  <a:srgbClr val="000000"/>
                </a:solidFill>
              </a:rPr>
              <a:t>Chargeback</a:t>
            </a:r>
            <a:endParaRPr lang="en-US" b="1" dirty="0">
              <a:solidFill>
                <a:srgbClr val="000000"/>
              </a:solidFill>
            </a:endParaRPr>
          </a:p>
        </p:txBody>
      </p:sp>
      <p:sp>
        <p:nvSpPr>
          <p:cNvPr id="8" name="Right Brace 7"/>
          <p:cNvSpPr/>
          <p:nvPr/>
        </p:nvSpPr>
        <p:spPr>
          <a:xfrm rot="5400000">
            <a:off x="1524685" y="3193432"/>
            <a:ext cx="760756" cy="1942419"/>
          </a:xfrm>
          <a:prstGeom prst="rightBrace">
            <a:avLst>
              <a:gd name="adj1" fmla="val 8333"/>
              <a:gd name="adj2" fmla="val 39103"/>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4" name="Right Brace 23"/>
          <p:cNvSpPr/>
          <p:nvPr/>
        </p:nvSpPr>
        <p:spPr>
          <a:xfrm rot="5400000">
            <a:off x="3880984" y="3193430"/>
            <a:ext cx="760756" cy="1942419"/>
          </a:xfrm>
          <a:prstGeom prst="rightBrace">
            <a:avLst>
              <a:gd name="adj1" fmla="val 8333"/>
              <a:gd name="adj2" fmla="val 39744"/>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5" name="Right Brace 24"/>
          <p:cNvSpPr/>
          <p:nvPr/>
        </p:nvSpPr>
        <p:spPr>
          <a:xfrm rot="5400000">
            <a:off x="6084884" y="3193429"/>
            <a:ext cx="760756" cy="1942419"/>
          </a:xfrm>
          <a:prstGeom prst="rightBrace">
            <a:avLst>
              <a:gd name="adj1" fmla="val 8333"/>
              <a:gd name="adj2" fmla="val 41667"/>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5487295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206889"/>
            <a:ext cx="7408333" cy="4290488"/>
          </a:xfrm>
        </p:spPr>
        <p:txBody>
          <a:bodyPr>
            <a:noAutofit/>
          </a:bodyPr>
          <a:lstStyle/>
          <a:p>
            <a:pPr>
              <a:buFont typeface="Arial"/>
              <a:buChar char="•"/>
            </a:pPr>
            <a:r>
              <a:rPr lang="en-US" dirty="0" smtClean="0"/>
              <a:t>Reduction </a:t>
            </a:r>
            <a:r>
              <a:rPr lang="en-US" dirty="0"/>
              <a:t>of </a:t>
            </a:r>
            <a:r>
              <a:rPr lang="en-US" dirty="0" smtClean="0"/>
              <a:t>uncertainty</a:t>
            </a:r>
            <a:endParaRPr lang="en-US" dirty="0"/>
          </a:p>
          <a:p>
            <a:pPr>
              <a:buFont typeface="Arial"/>
              <a:buChar char="•"/>
            </a:pPr>
            <a:r>
              <a:rPr lang="en-US" dirty="0"/>
              <a:t>Better </a:t>
            </a:r>
            <a:r>
              <a:rPr lang="en-US" dirty="0" smtClean="0"/>
              <a:t>utilization </a:t>
            </a:r>
            <a:r>
              <a:rPr lang="en-US" dirty="0"/>
              <a:t>of </a:t>
            </a:r>
            <a:r>
              <a:rPr lang="en-US" dirty="0" smtClean="0"/>
              <a:t>resources</a:t>
            </a:r>
            <a:endParaRPr lang="en-US" dirty="0"/>
          </a:p>
          <a:p>
            <a:pPr>
              <a:buFont typeface="Arial"/>
              <a:buChar char="•"/>
            </a:pPr>
            <a:r>
              <a:rPr lang="en-US" dirty="0"/>
              <a:t>Increases </a:t>
            </a:r>
            <a:r>
              <a:rPr lang="en-US" dirty="0" smtClean="0"/>
              <a:t>organizational effectiveness</a:t>
            </a:r>
            <a:endParaRPr lang="en-US" dirty="0"/>
          </a:p>
          <a:p>
            <a:pPr>
              <a:buFont typeface="Arial"/>
              <a:buChar char="•"/>
            </a:pPr>
            <a:r>
              <a:rPr lang="en-US" dirty="0"/>
              <a:t>Reduces the </a:t>
            </a:r>
            <a:r>
              <a:rPr lang="en-US" dirty="0" smtClean="0"/>
              <a:t>cost </a:t>
            </a:r>
            <a:r>
              <a:rPr lang="en-US" dirty="0"/>
              <a:t>of </a:t>
            </a:r>
            <a:r>
              <a:rPr lang="en-US" dirty="0" smtClean="0"/>
              <a:t>performance</a:t>
            </a:r>
            <a:endParaRPr lang="en-US" dirty="0"/>
          </a:p>
          <a:p>
            <a:pPr>
              <a:buFont typeface="Arial"/>
              <a:buChar char="•"/>
            </a:pPr>
            <a:r>
              <a:rPr lang="en-US" dirty="0"/>
              <a:t>Concentration on </a:t>
            </a:r>
            <a:r>
              <a:rPr lang="en-US" dirty="0" smtClean="0"/>
              <a:t>objectives</a:t>
            </a:r>
            <a:endParaRPr lang="en-US" dirty="0"/>
          </a:p>
          <a:p>
            <a:pPr>
              <a:buFont typeface="Arial"/>
              <a:buChar char="•"/>
            </a:pPr>
            <a:r>
              <a:rPr lang="en-US" dirty="0"/>
              <a:t>Helps in </a:t>
            </a:r>
            <a:r>
              <a:rPr lang="en-US" dirty="0" smtClean="0"/>
              <a:t>co</a:t>
            </a:r>
            <a:r>
              <a:rPr lang="en-US" dirty="0"/>
              <a:t>-ordination</a:t>
            </a:r>
          </a:p>
          <a:p>
            <a:pPr>
              <a:buFont typeface="Arial"/>
              <a:buChar char="•"/>
            </a:pPr>
            <a:r>
              <a:rPr lang="en-US" dirty="0"/>
              <a:t>Makes </a:t>
            </a:r>
            <a:r>
              <a:rPr lang="en-US" dirty="0" smtClean="0"/>
              <a:t>control effective</a:t>
            </a:r>
            <a:endParaRPr lang="en-US" dirty="0"/>
          </a:p>
          <a:p>
            <a:pPr>
              <a:buFont typeface="Arial"/>
              <a:buChar char="•"/>
            </a:pPr>
            <a:r>
              <a:rPr lang="en-US" dirty="0"/>
              <a:t>Encouragement to </a:t>
            </a:r>
            <a:r>
              <a:rPr lang="en-US" dirty="0" smtClean="0"/>
              <a:t>innovation</a:t>
            </a:r>
            <a:endParaRPr lang="en-US" dirty="0"/>
          </a:p>
          <a:p>
            <a:pPr>
              <a:buFont typeface="Arial"/>
              <a:buChar char="•"/>
            </a:pPr>
            <a:r>
              <a:rPr lang="en-US" dirty="0"/>
              <a:t>Increase </a:t>
            </a:r>
            <a:r>
              <a:rPr lang="en-US" dirty="0" smtClean="0"/>
              <a:t>in competitive strength</a:t>
            </a:r>
            <a:endParaRPr lang="en-US" dirty="0"/>
          </a:p>
          <a:p>
            <a:pPr>
              <a:buFont typeface="Arial"/>
              <a:buChar char="•"/>
            </a:pPr>
            <a:r>
              <a:rPr lang="en-US" dirty="0"/>
              <a:t>Delegation is facilitated</a:t>
            </a:r>
          </a:p>
        </p:txBody>
      </p:sp>
      <p:sp>
        <p:nvSpPr>
          <p:cNvPr id="3" name="Title 2"/>
          <p:cNvSpPr>
            <a:spLocks noGrp="1"/>
          </p:cNvSpPr>
          <p:nvPr>
            <p:ph type="title"/>
          </p:nvPr>
        </p:nvSpPr>
        <p:spPr/>
        <p:txBody>
          <a:bodyPr>
            <a:normAutofit/>
          </a:bodyPr>
          <a:lstStyle/>
          <a:p>
            <a:r>
              <a:rPr lang="en-US" dirty="0" smtClean="0"/>
              <a:t>Role</a:t>
            </a:r>
            <a:r>
              <a:rPr lang="en-US" dirty="0"/>
              <a:t> </a:t>
            </a:r>
            <a:r>
              <a:rPr lang="en-US" dirty="0" smtClean="0"/>
              <a:t>&amp; significance of </a:t>
            </a:r>
            <a:r>
              <a:rPr lang="en-US" dirty="0"/>
              <a:t>planning</a:t>
            </a:r>
          </a:p>
        </p:txBody>
      </p:sp>
    </p:spTree>
    <p:extLst>
      <p:ext uri="{BB962C8B-B14F-4D97-AF65-F5344CB8AC3E}">
        <p14:creationId xmlns:p14="http://schemas.microsoft.com/office/powerpoint/2010/main" val="228548015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Arial"/>
              <a:buChar char="•"/>
            </a:pPr>
            <a:r>
              <a:rPr lang="en-US" dirty="0" smtClean="0"/>
              <a:t>Strategic alignment</a:t>
            </a:r>
            <a:endParaRPr lang="en-US" dirty="0" smtClean="0">
              <a:latin typeface="Calibri" charset="0"/>
              <a:cs typeface="Lucida Sans Unicode" charset="0"/>
            </a:endParaRPr>
          </a:p>
          <a:p>
            <a:pPr>
              <a:buFont typeface="Arial"/>
              <a:buChar char="•"/>
            </a:pPr>
            <a:r>
              <a:rPr lang="en-US" dirty="0" smtClean="0">
                <a:latin typeface="Calibri" charset="0"/>
                <a:cs typeface="Lucida Sans Unicode" charset="0"/>
              </a:rPr>
              <a:t>Improved </a:t>
            </a:r>
            <a:r>
              <a:rPr lang="en-US" dirty="0">
                <a:latin typeface="Calibri" charset="0"/>
                <a:cs typeface="Lucida Sans Unicode" charset="0"/>
              </a:rPr>
              <a:t>decision </a:t>
            </a:r>
            <a:r>
              <a:rPr lang="en-US" dirty="0" smtClean="0">
                <a:latin typeface="Calibri" charset="0"/>
                <a:cs typeface="Lucida Sans Unicode" charset="0"/>
              </a:rPr>
              <a:t>making</a:t>
            </a:r>
            <a:endParaRPr lang="en-US" dirty="0">
              <a:latin typeface="Calibri" charset="0"/>
              <a:cs typeface="Lucida Sans Unicode" charset="0"/>
            </a:endParaRPr>
          </a:p>
          <a:p>
            <a:pPr>
              <a:buFont typeface="Arial"/>
              <a:buChar char="•"/>
            </a:pPr>
            <a:r>
              <a:rPr lang="en-US" dirty="0">
                <a:latin typeface="Calibri" charset="0"/>
                <a:cs typeface="Lucida Sans Unicode" charset="0"/>
              </a:rPr>
              <a:t>Reduced risks</a:t>
            </a:r>
          </a:p>
          <a:p>
            <a:pPr>
              <a:buFont typeface="Arial"/>
              <a:buChar char="•"/>
            </a:pPr>
            <a:r>
              <a:rPr lang="en-US" dirty="0">
                <a:latin typeface="Calibri" charset="0"/>
                <a:cs typeface="Lucida Sans Unicode" charset="0"/>
              </a:rPr>
              <a:t>Increased return on investment</a:t>
            </a:r>
          </a:p>
          <a:p>
            <a:pPr>
              <a:buFont typeface="Arial"/>
              <a:buChar char="•"/>
            </a:pPr>
            <a:r>
              <a:rPr lang="en-US" dirty="0" smtClean="0">
                <a:latin typeface="Calibri" charset="0"/>
                <a:cs typeface="Lucida Sans Unicode" charset="0"/>
              </a:rPr>
              <a:t>Optimized resource allocation and workload</a:t>
            </a:r>
            <a:endParaRPr lang="en-US" dirty="0">
              <a:latin typeface="Calibri" charset="0"/>
              <a:cs typeface="Lucida Sans Unicode" charset="0"/>
            </a:endParaRPr>
          </a:p>
        </p:txBody>
      </p:sp>
      <p:sp>
        <p:nvSpPr>
          <p:cNvPr id="3" name="Title 2"/>
          <p:cNvSpPr>
            <a:spLocks noGrp="1"/>
          </p:cNvSpPr>
          <p:nvPr>
            <p:ph type="title"/>
          </p:nvPr>
        </p:nvSpPr>
        <p:spPr/>
        <p:txBody>
          <a:bodyPr>
            <a:normAutofit/>
          </a:bodyPr>
          <a:lstStyle/>
          <a:p>
            <a:r>
              <a:rPr lang="en-US" dirty="0">
                <a:latin typeface="Calibri" charset="0"/>
                <a:cs typeface="Lucida Sans Unicode" charset="0"/>
              </a:rPr>
              <a:t>Benefits of </a:t>
            </a:r>
            <a:r>
              <a:rPr lang="en-US" dirty="0" smtClean="0">
                <a:latin typeface="Calibri" charset="0"/>
                <a:cs typeface="Lucida Sans Unicode" charset="0"/>
              </a:rPr>
              <a:t>planning</a:t>
            </a:r>
            <a:endParaRPr lang="en-US" dirty="0"/>
          </a:p>
        </p:txBody>
      </p:sp>
    </p:spTree>
    <p:extLst>
      <p:ext uri="{BB962C8B-B14F-4D97-AF65-F5344CB8AC3E}">
        <p14:creationId xmlns:p14="http://schemas.microsoft.com/office/powerpoint/2010/main" val="256601710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Budget process</a:t>
            </a:r>
            <a:endParaRPr lang="en-US" dirty="0"/>
          </a:p>
        </p:txBody>
      </p:sp>
      <p:sp>
        <p:nvSpPr>
          <p:cNvPr id="5" name="Rectangle 4"/>
          <p:cNvSpPr/>
          <p:nvPr/>
        </p:nvSpPr>
        <p:spPr>
          <a:xfrm>
            <a:off x="6231661" y="4569923"/>
            <a:ext cx="1556426" cy="12701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bg1"/>
                </a:solidFill>
              </a:rPr>
              <a:t>3. Secure and Allocate Resources</a:t>
            </a:r>
          </a:p>
          <a:p>
            <a:pPr algn="ctr"/>
            <a:r>
              <a:rPr lang="en-US" sz="1400" dirty="0" smtClean="0"/>
              <a:t>To achieve the planned goals</a:t>
            </a:r>
            <a:endParaRPr lang="en-US" sz="1400" dirty="0"/>
          </a:p>
        </p:txBody>
      </p:sp>
      <p:sp>
        <p:nvSpPr>
          <p:cNvPr id="11" name="Rectangle 10"/>
          <p:cNvSpPr/>
          <p:nvPr/>
        </p:nvSpPr>
        <p:spPr>
          <a:xfrm>
            <a:off x="6231661" y="3044262"/>
            <a:ext cx="1556426" cy="12701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2. Plan</a:t>
            </a:r>
          </a:p>
          <a:p>
            <a:pPr algn="ctr"/>
            <a:r>
              <a:rPr lang="en-US" sz="1400" dirty="0"/>
              <a:t>The activity in a realistic and focused manner</a:t>
            </a:r>
          </a:p>
        </p:txBody>
      </p:sp>
      <p:sp>
        <p:nvSpPr>
          <p:cNvPr id="12" name="Rectangle 11"/>
          <p:cNvSpPr/>
          <p:nvPr/>
        </p:nvSpPr>
        <p:spPr>
          <a:xfrm>
            <a:off x="3648254" y="5432095"/>
            <a:ext cx="1556426" cy="12701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bg1"/>
                </a:solidFill>
              </a:rPr>
              <a:t>4. Implement</a:t>
            </a:r>
          </a:p>
          <a:p>
            <a:pPr algn="ctr"/>
            <a:r>
              <a:rPr lang="en-US" sz="1400" dirty="0" smtClean="0"/>
              <a:t>The planned activity</a:t>
            </a:r>
            <a:endParaRPr lang="en-US" sz="1400" dirty="0"/>
          </a:p>
        </p:txBody>
      </p:sp>
      <p:sp>
        <p:nvSpPr>
          <p:cNvPr id="13" name="Rectangle 12"/>
          <p:cNvSpPr/>
          <p:nvPr/>
        </p:nvSpPr>
        <p:spPr>
          <a:xfrm>
            <a:off x="3648254" y="2209972"/>
            <a:ext cx="1556426" cy="12701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1. Review</a:t>
            </a:r>
          </a:p>
          <a:p>
            <a:pPr algn="ctr"/>
            <a:r>
              <a:rPr lang="en-US" sz="1400" dirty="0"/>
              <a:t>The previous planning period</a:t>
            </a:r>
          </a:p>
        </p:txBody>
      </p:sp>
      <p:sp>
        <p:nvSpPr>
          <p:cNvPr id="14" name="Rectangle 13"/>
          <p:cNvSpPr/>
          <p:nvPr/>
        </p:nvSpPr>
        <p:spPr>
          <a:xfrm>
            <a:off x="954989" y="4557471"/>
            <a:ext cx="1556426" cy="12701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bg1"/>
                </a:solidFill>
              </a:rPr>
              <a:t>5. Monitor</a:t>
            </a:r>
          </a:p>
          <a:p>
            <a:pPr algn="ctr"/>
            <a:r>
              <a:rPr lang="en-US" sz="1400" dirty="0" smtClean="0"/>
              <a:t>The activity</a:t>
            </a:r>
            <a:endParaRPr lang="en-US" sz="1400" dirty="0"/>
          </a:p>
        </p:txBody>
      </p:sp>
      <p:sp>
        <p:nvSpPr>
          <p:cNvPr id="15" name="Rectangle 14"/>
          <p:cNvSpPr/>
          <p:nvPr/>
        </p:nvSpPr>
        <p:spPr>
          <a:xfrm>
            <a:off x="954989" y="3044261"/>
            <a:ext cx="1556426" cy="12701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bg1"/>
                </a:solidFill>
              </a:rPr>
              <a:t>6. Evaluate</a:t>
            </a:r>
          </a:p>
          <a:p>
            <a:pPr algn="ctr"/>
            <a:r>
              <a:rPr lang="en-US" sz="1400" dirty="0" smtClean="0"/>
              <a:t>The effectiveness of the activity, feeding into future plans</a:t>
            </a:r>
            <a:endParaRPr lang="en-US" sz="1400" dirty="0"/>
          </a:p>
        </p:txBody>
      </p:sp>
      <p:cxnSp>
        <p:nvCxnSpPr>
          <p:cNvPr id="43" name="Elbow Connector 42"/>
          <p:cNvCxnSpPr>
            <a:stCxn id="5" idx="2"/>
            <a:endCxn id="12" idx="3"/>
          </p:cNvCxnSpPr>
          <p:nvPr/>
        </p:nvCxnSpPr>
        <p:spPr>
          <a:xfrm rot="5400000">
            <a:off x="5993720" y="5050998"/>
            <a:ext cx="227115" cy="1805194"/>
          </a:xfrm>
          <a:prstGeom prst="bentConnector2">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13" idx="3"/>
            <a:endCxn id="11" idx="0"/>
          </p:cNvCxnSpPr>
          <p:nvPr/>
        </p:nvCxnSpPr>
        <p:spPr>
          <a:xfrm>
            <a:off x="5204680" y="2845030"/>
            <a:ext cx="1805194" cy="199232"/>
          </a:xfrm>
          <a:prstGeom prst="bentConnector2">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11" idx="2"/>
            <a:endCxn id="5" idx="0"/>
          </p:cNvCxnSpPr>
          <p:nvPr/>
        </p:nvCxnSpPr>
        <p:spPr>
          <a:xfrm>
            <a:off x="7009874" y="4314377"/>
            <a:ext cx="0" cy="255546"/>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14" idx="0"/>
            <a:endCxn id="15" idx="2"/>
          </p:cNvCxnSpPr>
          <p:nvPr/>
        </p:nvCxnSpPr>
        <p:spPr>
          <a:xfrm flipV="1">
            <a:off x="1733202" y="4314376"/>
            <a:ext cx="0" cy="243095"/>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15" idx="0"/>
            <a:endCxn id="13" idx="1"/>
          </p:cNvCxnSpPr>
          <p:nvPr/>
        </p:nvCxnSpPr>
        <p:spPr>
          <a:xfrm rot="5400000" flipH="1" flipV="1">
            <a:off x="2591113" y="1987120"/>
            <a:ext cx="199231" cy="1915052"/>
          </a:xfrm>
          <a:prstGeom prst="bentConnector2">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54" name="Elbow Connector 53"/>
          <p:cNvCxnSpPr>
            <a:stCxn id="12" idx="1"/>
            <a:endCxn id="14" idx="2"/>
          </p:cNvCxnSpPr>
          <p:nvPr/>
        </p:nvCxnSpPr>
        <p:spPr>
          <a:xfrm rot="10800000">
            <a:off x="1733202" y="5827587"/>
            <a:ext cx="1915052" cy="239567"/>
          </a:xfrm>
          <a:prstGeom prst="bentConnector2">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507189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buFont typeface="Arial"/>
              <a:buChar char="•"/>
            </a:pPr>
            <a:r>
              <a:rPr lang="en-US" dirty="0" smtClean="0"/>
              <a:t>The budget can be defined as a financial plan showing how the organization will acquire resources and use them in operations during a specified time period, usually one year</a:t>
            </a:r>
          </a:p>
          <a:p>
            <a:pPr>
              <a:buFont typeface="Arial"/>
              <a:buChar char="•"/>
            </a:pPr>
            <a:r>
              <a:rPr lang="en-US" dirty="0" smtClean="0"/>
              <a:t>The budget takes the form of financial templates, showing expected amounts, as opposed to actual historical amounts</a:t>
            </a:r>
          </a:p>
          <a:p>
            <a:pPr>
              <a:buFont typeface="Arial"/>
              <a:buChar char="•"/>
            </a:pPr>
            <a:r>
              <a:rPr lang="en-US" dirty="0" smtClean="0"/>
              <a:t>The budget is typically compiled by months (or quarters)</a:t>
            </a:r>
          </a:p>
          <a:p>
            <a:pPr>
              <a:buFont typeface="Arial"/>
              <a:buChar char="•"/>
            </a:pPr>
            <a:r>
              <a:rPr lang="en-US" dirty="0" smtClean="0"/>
              <a:t>The budget is explained by detailed descriptions of what IT managers expect to do</a:t>
            </a:r>
          </a:p>
        </p:txBody>
      </p:sp>
      <p:sp>
        <p:nvSpPr>
          <p:cNvPr id="3" name="Title 2"/>
          <p:cNvSpPr>
            <a:spLocks noGrp="1"/>
          </p:cNvSpPr>
          <p:nvPr>
            <p:ph type="title"/>
          </p:nvPr>
        </p:nvSpPr>
        <p:spPr/>
        <p:txBody>
          <a:bodyPr/>
          <a:lstStyle/>
          <a:p>
            <a:r>
              <a:rPr lang="en-US" dirty="0" smtClean="0"/>
              <a:t>What is a budget?</a:t>
            </a:r>
            <a:endParaRPr lang="en-US" dirty="0"/>
          </a:p>
        </p:txBody>
      </p:sp>
    </p:spTree>
    <p:extLst>
      <p:ext uri="{BB962C8B-B14F-4D97-AF65-F5344CB8AC3E}">
        <p14:creationId xmlns:p14="http://schemas.microsoft.com/office/powerpoint/2010/main" val="66525640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Sessions calendar</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405443842"/>
              </p:ext>
            </p:extLst>
          </p:nvPr>
        </p:nvGraphicFramePr>
        <p:xfrm>
          <a:off x="596900" y="3296919"/>
          <a:ext cx="8204200" cy="1966579"/>
        </p:xfrm>
        <a:graphic>
          <a:graphicData uri="http://schemas.openxmlformats.org/drawingml/2006/table">
            <a:tbl>
              <a:tblPr firstRow="1" bandRow="1">
                <a:tableStyleId>{6E25E649-3F16-4E02-A733-19D2CDBF48F0}</a:tableStyleId>
              </a:tblPr>
              <a:tblGrid>
                <a:gridCol w="906207"/>
                <a:gridCol w="2658210"/>
                <a:gridCol w="1884912"/>
                <a:gridCol w="2754871"/>
              </a:tblGrid>
              <a:tr h="505956">
                <a:tc>
                  <a:txBody>
                    <a:bodyPr/>
                    <a:lstStyle/>
                    <a:p>
                      <a:pPr algn="ctr"/>
                      <a:r>
                        <a:rPr lang="en-US" sz="1400" dirty="0" smtClean="0"/>
                        <a:t>Session</a:t>
                      </a:r>
                    </a:p>
                    <a:p>
                      <a:pPr algn="ctr"/>
                      <a:r>
                        <a:rPr lang="en-US" sz="1400" dirty="0" err="1" smtClean="0"/>
                        <a:t>nb</a:t>
                      </a:r>
                      <a:endParaRPr lang="en-US" sz="1400" dirty="0"/>
                    </a:p>
                  </a:txBody>
                  <a:tcPr>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smtClean="0"/>
                        <a:t>Date</a:t>
                      </a:r>
                      <a:endParaRPr lang="en-US" sz="1400" dirty="0"/>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smtClean="0"/>
                        <a:t>Time</a:t>
                      </a:r>
                      <a:endParaRPr lang="en-US" sz="1400" dirty="0"/>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smtClean="0"/>
                        <a:t>Contents</a:t>
                      </a:r>
                      <a:endParaRPr lang="en-US" sz="1400" dirty="0"/>
                    </a:p>
                  </a:txBody>
                  <a:tcPr>
                    <a:lnL w="12700" cap="flat" cmpd="sng" algn="ctr">
                      <a:solidFill>
                        <a:prstClr val="white">
                          <a:lumMod val="75000"/>
                        </a:prstClr>
                      </a:solidFill>
                      <a:prstDash val="solid"/>
                      <a:round/>
                      <a:headEnd type="none" w="med" len="med"/>
                      <a:tailEnd type="none" w="med" len="med"/>
                    </a:lnL>
                  </a:tcPr>
                </a:tc>
              </a:tr>
              <a:tr h="362105">
                <a:tc>
                  <a:txBody>
                    <a:bodyPr/>
                    <a:lstStyle/>
                    <a:p>
                      <a:pPr algn="ctr"/>
                      <a:r>
                        <a:rPr lang="en-US" sz="1400" dirty="0" smtClean="0"/>
                        <a:t>1</a:t>
                      </a:r>
                    </a:p>
                  </a:txBody>
                  <a:tcPr>
                    <a:lnR w="12700" cap="flat" cmpd="sng" algn="ctr">
                      <a:solidFill>
                        <a:prstClr val="white">
                          <a:lumMod val="75000"/>
                        </a:prst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Thursday</a:t>
                      </a:r>
                      <a:r>
                        <a:rPr lang="en-US" sz="1400" baseline="0" dirty="0" smtClean="0"/>
                        <a:t> July 12th</a:t>
                      </a:r>
                      <a:endParaRPr lang="en-US" sz="1400" dirty="0" smtClean="0"/>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smtClean="0"/>
                        <a:t>10:00– 13:00</a:t>
                      </a:r>
                      <a:endParaRPr lang="en-US" sz="1400" dirty="0"/>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smtClean="0"/>
                        <a:t>Introduction</a:t>
                      </a:r>
                      <a:endParaRPr lang="en-US" sz="1400" dirty="0"/>
                    </a:p>
                  </a:txBody>
                  <a:tcPr>
                    <a:lnL w="12700" cap="flat" cmpd="sng" algn="ctr">
                      <a:solidFill>
                        <a:prstClr val="white">
                          <a:lumMod val="75000"/>
                        </a:prstClr>
                      </a:solidFill>
                      <a:prstDash val="solid"/>
                      <a:round/>
                      <a:headEnd type="none" w="med" len="med"/>
                      <a:tailEnd type="none" w="med" len="med"/>
                    </a:lnL>
                  </a:tcPr>
                </a:tc>
              </a:tr>
              <a:tr h="362105">
                <a:tc>
                  <a:txBody>
                    <a:bodyPr/>
                    <a:lstStyle/>
                    <a:p>
                      <a:pPr algn="ctr"/>
                      <a:r>
                        <a:rPr lang="en-US" sz="1400" dirty="0" smtClean="0"/>
                        <a:t>2</a:t>
                      </a:r>
                      <a:endParaRPr lang="en-US" sz="1400" dirty="0"/>
                    </a:p>
                  </a:txBody>
                  <a:tcPr>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smtClean="0"/>
                        <a:t>Wednesday July</a:t>
                      </a:r>
                      <a:r>
                        <a:rPr lang="en-US" sz="1400" baseline="0" dirty="0" smtClean="0"/>
                        <a:t> 18th</a:t>
                      </a:r>
                      <a:endParaRPr lang="en-US" sz="1400" dirty="0"/>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10:00</a:t>
                      </a:r>
                      <a:r>
                        <a:rPr lang="en-US" sz="1400" baseline="0" dirty="0" smtClean="0"/>
                        <a:t> – 13:00</a:t>
                      </a:r>
                      <a:endParaRPr lang="en-US" sz="1400" dirty="0" smtClean="0"/>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Home work review + class</a:t>
                      </a:r>
                    </a:p>
                  </a:txBody>
                  <a:tcPr>
                    <a:lnL w="12700" cap="flat" cmpd="sng" algn="ctr">
                      <a:solidFill>
                        <a:prstClr val="white">
                          <a:lumMod val="75000"/>
                        </a:prstClr>
                      </a:solidFill>
                      <a:prstDash val="solid"/>
                      <a:round/>
                      <a:headEnd type="none" w="med" len="med"/>
                      <a:tailEnd type="none" w="med" len="med"/>
                    </a:lnL>
                  </a:tcPr>
                </a:tc>
              </a:tr>
              <a:tr h="362105">
                <a:tc>
                  <a:txBody>
                    <a:bodyPr/>
                    <a:lstStyle/>
                    <a:p>
                      <a:pPr algn="ctr"/>
                      <a:r>
                        <a:rPr lang="en-US" sz="1400" dirty="0" smtClean="0"/>
                        <a:t>3</a:t>
                      </a:r>
                      <a:endParaRPr lang="en-US" sz="1400" dirty="0"/>
                    </a:p>
                  </a:txBody>
                  <a:tcPr>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smtClean="0"/>
                        <a:t>Wednesday July 25th</a:t>
                      </a:r>
                      <a:endParaRPr lang="en-US" sz="1400" dirty="0"/>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10:00</a:t>
                      </a:r>
                      <a:r>
                        <a:rPr lang="en-US" sz="1400" baseline="0" dirty="0" smtClean="0"/>
                        <a:t> – 13:00</a:t>
                      </a:r>
                      <a:endParaRPr lang="en-US" sz="1400" dirty="0" smtClean="0"/>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Home work review + class</a:t>
                      </a:r>
                    </a:p>
                  </a:txBody>
                  <a:tcPr>
                    <a:lnL w="12700" cap="flat" cmpd="sng" algn="ctr">
                      <a:solidFill>
                        <a:prstClr val="white">
                          <a:lumMod val="75000"/>
                        </a:prstClr>
                      </a:solidFill>
                      <a:prstDash val="solid"/>
                      <a:round/>
                      <a:headEnd type="none" w="med" len="med"/>
                      <a:tailEnd type="none" w="med" len="med"/>
                    </a:lnL>
                  </a:tcPr>
                </a:tc>
              </a:tr>
              <a:tr h="362105">
                <a:tc>
                  <a:txBody>
                    <a:bodyPr/>
                    <a:lstStyle/>
                    <a:p>
                      <a:pPr algn="ctr"/>
                      <a:r>
                        <a:rPr lang="en-US" sz="1400" dirty="0" smtClean="0"/>
                        <a:t>4</a:t>
                      </a:r>
                      <a:endParaRPr lang="en-US" sz="1400" dirty="0"/>
                    </a:p>
                  </a:txBody>
                  <a:tcPr>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smtClean="0"/>
                        <a:t>Wednesday July 25th</a:t>
                      </a:r>
                      <a:endParaRPr lang="en-US" sz="1400" dirty="0"/>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15:</a:t>
                      </a:r>
                      <a:r>
                        <a:rPr lang="en-US" sz="1400" dirty="0" smtClean="0"/>
                        <a:t>00</a:t>
                      </a:r>
                      <a:r>
                        <a:rPr lang="en-US" sz="1400" baseline="0" dirty="0" smtClean="0"/>
                        <a:t> – </a:t>
                      </a:r>
                      <a:r>
                        <a:rPr lang="en-US" sz="1400" baseline="0" dirty="0" smtClean="0"/>
                        <a:t>17:</a:t>
                      </a:r>
                      <a:r>
                        <a:rPr lang="en-US" sz="1400" baseline="0" dirty="0" smtClean="0"/>
                        <a:t>00</a:t>
                      </a:r>
                      <a:endParaRPr lang="en-US" sz="1400" dirty="0" smtClean="0"/>
                    </a:p>
                  </a:txBody>
                  <a:tcP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tcPr>
                </a:tc>
                <a:tc>
                  <a:txBody>
                    <a:bodyPr/>
                    <a:lstStyle/>
                    <a:p>
                      <a:pPr algn="ctr"/>
                      <a:r>
                        <a:rPr lang="en-US" sz="1400" dirty="0" smtClean="0"/>
                        <a:t>Exam</a:t>
                      </a:r>
                      <a:endParaRPr lang="en-US" sz="1400" dirty="0"/>
                    </a:p>
                  </a:txBody>
                  <a:tcPr>
                    <a:lnL w="12700" cap="flat" cmpd="sng" algn="ctr">
                      <a:solidFill>
                        <a:prstClr val="white">
                          <a:lumMod val="75000"/>
                        </a:prstClr>
                      </a:solidFill>
                      <a:prstDash val="solid"/>
                      <a:round/>
                      <a:headEnd type="none" w="med" len="med"/>
                      <a:tailEnd type="none" w="med" len="med"/>
                    </a:lnL>
                  </a:tcPr>
                </a:tc>
              </a:tr>
            </a:tbl>
          </a:graphicData>
        </a:graphic>
      </p:graphicFrame>
    </p:spTree>
    <p:extLst>
      <p:ext uri="{BB962C8B-B14F-4D97-AF65-F5344CB8AC3E}">
        <p14:creationId xmlns:p14="http://schemas.microsoft.com/office/powerpoint/2010/main" val="207535837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145244"/>
            <a:ext cx="7408333" cy="4712756"/>
          </a:xfrm>
        </p:spPr>
        <p:txBody>
          <a:bodyPr>
            <a:normAutofit fontScale="70000" lnSpcReduction="20000"/>
          </a:bodyPr>
          <a:lstStyle/>
          <a:p>
            <a:pPr marL="0" indent="0">
              <a:buNone/>
            </a:pPr>
            <a:r>
              <a:rPr lang="en-US" b="1" i="1" dirty="0"/>
              <a:t>Time horizon</a:t>
            </a:r>
            <a:endParaRPr lang="en-US" dirty="0"/>
          </a:p>
          <a:p>
            <a:pPr>
              <a:buFont typeface="Arial"/>
              <a:buChar char="•"/>
            </a:pPr>
            <a:r>
              <a:rPr lang="en-US" dirty="0"/>
              <a:t>The time horizon for many budgets is one </a:t>
            </a:r>
            <a:r>
              <a:rPr lang="en-US" dirty="0" smtClean="0"/>
              <a:t>year</a:t>
            </a:r>
            <a:endParaRPr lang="en-US" dirty="0"/>
          </a:p>
          <a:p>
            <a:pPr marL="0" indent="0">
              <a:buNone/>
            </a:pPr>
            <a:r>
              <a:rPr lang="en-US" b="1" i="1" dirty="0"/>
              <a:t>Goals</a:t>
            </a:r>
            <a:endParaRPr lang="en-US" dirty="0"/>
          </a:p>
          <a:p>
            <a:pPr>
              <a:buFont typeface="Arial"/>
              <a:buChar char="•"/>
            </a:pPr>
            <a:r>
              <a:rPr lang="en-US" dirty="0"/>
              <a:t>A budget should outline the specific goals to be </a:t>
            </a:r>
            <a:r>
              <a:rPr lang="en-US" dirty="0" smtClean="0"/>
              <a:t>achieved</a:t>
            </a:r>
            <a:endParaRPr lang="en-US" dirty="0"/>
          </a:p>
          <a:p>
            <a:pPr marL="0" indent="0">
              <a:buNone/>
            </a:pPr>
            <a:r>
              <a:rPr lang="en-US" b="1" i="1" dirty="0"/>
              <a:t>Data</a:t>
            </a:r>
            <a:endParaRPr lang="en-US" dirty="0"/>
          </a:p>
          <a:p>
            <a:pPr>
              <a:buFont typeface="Arial"/>
              <a:buChar char="•"/>
            </a:pPr>
            <a:r>
              <a:rPr lang="en-US" dirty="0"/>
              <a:t>Using good data in the formulation of a budget will lead to sound assumptions. If data is not reliable, it will be impossible to accurately predict the coming </a:t>
            </a:r>
            <a:r>
              <a:rPr lang="en-US" dirty="0" smtClean="0"/>
              <a:t>year </a:t>
            </a:r>
            <a:endParaRPr lang="en-US" dirty="0"/>
          </a:p>
          <a:p>
            <a:pPr marL="0" indent="0">
              <a:buNone/>
            </a:pPr>
            <a:r>
              <a:rPr lang="en-US" b="1" i="1" dirty="0"/>
              <a:t>History</a:t>
            </a:r>
            <a:endParaRPr lang="en-US" dirty="0"/>
          </a:p>
          <a:p>
            <a:pPr>
              <a:buFont typeface="Arial"/>
              <a:buChar char="•"/>
            </a:pPr>
            <a:r>
              <a:rPr lang="en-US" dirty="0"/>
              <a:t>History is an important feature in a budget. A company’s past performance should be used to understand market trends, to establish historical strengths and weaknesses, and to provide a starting point for a new </a:t>
            </a:r>
            <a:r>
              <a:rPr lang="en-US" dirty="0" smtClean="0"/>
              <a:t>budget</a:t>
            </a:r>
            <a:endParaRPr lang="en-US" dirty="0"/>
          </a:p>
          <a:p>
            <a:pPr marL="0" indent="0">
              <a:buNone/>
            </a:pPr>
            <a:r>
              <a:rPr lang="en-US" b="1" i="1" dirty="0"/>
              <a:t>Forecast</a:t>
            </a:r>
            <a:endParaRPr lang="en-US" dirty="0"/>
          </a:p>
          <a:p>
            <a:pPr>
              <a:buFont typeface="Arial"/>
              <a:buChar char="•"/>
            </a:pPr>
            <a:r>
              <a:rPr lang="en-US" dirty="0"/>
              <a:t>A budget document is a compilation of forecasts. Forecasts should represent achievable, yet motivating, goals. Additionally, forecasts should take into consideration the effects of new </a:t>
            </a:r>
            <a:r>
              <a:rPr lang="en-US" dirty="0" smtClean="0"/>
              <a:t>expectations</a:t>
            </a:r>
            <a:endParaRPr lang="en-US" dirty="0"/>
          </a:p>
          <a:p>
            <a:pPr marL="0" indent="0">
              <a:buNone/>
            </a:pPr>
            <a:r>
              <a:rPr lang="en-US" b="1" i="1" dirty="0"/>
              <a:t>Variables</a:t>
            </a:r>
            <a:endParaRPr lang="en-US" dirty="0"/>
          </a:p>
          <a:p>
            <a:pPr>
              <a:buFont typeface="Arial"/>
              <a:buChar char="•"/>
            </a:pPr>
            <a:r>
              <a:rPr lang="en-US" dirty="0"/>
              <a:t>Variables are the factors that influence the success or failure of a forecasted </a:t>
            </a:r>
            <a:r>
              <a:rPr lang="en-US" dirty="0" smtClean="0"/>
              <a:t>goal</a:t>
            </a:r>
            <a:endParaRPr lang="en-US" dirty="0"/>
          </a:p>
        </p:txBody>
      </p:sp>
      <p:sp>
        <p:nvSpPr>
          <p:cNvPr id="3" name="Title 2"/>
          <p:cNvSpPr>
            <a:spLocks noGrp="1"/>
          </p:cNvSpPr>
          <p:nvPr>
            <p:ph type="title"/>
          </p:nvPr>
        </p:nvSpPr>
        <p:spPr/>
        <p:txBody>
          <a:bodyPr/>
          <a:lstStyle/>
          <a:p>
            <a:r>
              <a:rPr lang="en-US" dirty="0" smtClean="0"/>
              <a:t>Budget elements</a:t>
            </a:r>
            <a:endParaRPr lang="en-US" dirty="0"/>
          </a:p>
        </p:txBody>
      </p:sp>
    </p:spTree>
    <p:extLst>
      <p:ext uri="{BB962C8B-B14F-4D97-AF65-F5344CB8AC3E}">
        <p14:creationId xmlns:p14="http://schemas.microsoft.com/office/powerpoint/2010/main" val="360245944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457200" indent="-457200">
              <a:buFont typeface="+mj-lt"/>
              <a:buAutoNum type="arabicPeriod"/>
            </a:pPr>
            <a:r>
              <a:rPr lang="en-US" b="1" dirty="0" smtClean="0"/>
              <a:t>Prepare the plan</a:t>
            </a:r>
          </a:p>
          <a:p>
            <a:pPr lvl="2">
              <a:buFont typeface="Arial"/>
              <a:buChar char="•"/>
            </a:pPr>
            <a:r>
              <a:rPr lang="en-US" dirty="0"/>
              <a:t>Make a list of all the things you think your </a:t>
            </a:r>
            <a:r>
              <a:rPr lang="en-US" dirty="0" smtClean="0"/>
              <a:t>organization </a:t>
            </a:r>
            <a:r>
              <a:rPr lang="en-US" dirty="0"/>
              <a:t>will spend money on (a bit like a shopping list), such as salaries, rent, telephone, </a:t>
            </a:r>
            <a:r>
              <a:rPr lang="en-US" dirty="0" smtClean="0"/>
              <a:t>postage. </a:t>
            </a:r>
            <a:r>
              <a:rPr lang="en-US" b="1" dirty="0" smtClean="0"/>
              <a:t>Do </a:t>
            </a:r>
            <a:r>
              <a:rPr lang="en-US" b="1" dirty="0"/>
              <a:t>not think of actual money at this </a:t>
            </a:r>
            <a:r>
              <a:rPr lang="en-US" b="1" dirty="0" smtClean="0"/>
              <a:t>stage.</a:t>
            </a:r>
          </a:p>
          <a:p>
            <a:pPr lvl="2">
              <a:buFont typeface="Arial"/>
              <a:buChar char="•"/>
            </a:pPr>
            <a:r>
              <a:rPr lang="en-US" dirty="0" smtClean="0"/>
              <a:t>You </a:t>
            </a:r>
            <a:r>
              <a:rPr lang="en-US" dirty="0"/>
              <a:t>should consider: </a:t>
            </a:r>
          </a:p>
          <a:p>
            <a:pPr lvl="3">
              <a:buFont typeface="Courier New"/>
              <a:buChar char="o"/>
            </a:pPr>
            <a:r>
              <a:rPr lang="en-US" b="1" dirty="0"/>
              <a:t>O</a:t>
            </a:r>
            <a:r>
              <a:rPr lang="en-US" b="1" dirty="0" smtClean="0"/>
              <a:t>ne</a:t>
            </a:r>
            <a:r>
              <a:rPr lang="en-US" b="1" dirty="0"/>
              <a:t>-off items </a:t>
            </a:r>
            <a:r>
              <a:rPr lang="en-US" dirty="0"/>
              <a:t>such as, recruitment advertisements </a:t>
            </a:r>
          </a:p>
          <a:p>
            <a:pPr lvl="3">
              <a:buFont typeface="Courier New"/>
              <a:buChar char="o"/>
            </a:pPr>
            <a:r>
              <a:rPr lang="en-US" b="1" dirty="0"/>
              <a:t>C</a:t>
            </a:r>
            <a:r>
              <a:rPr lang="en-US" b="1" dirty="0" smtClean="0"/>
              <a:t>apital </a:t>
            </a:r>
            <a:r>
              <a:rPr lang="en-US" b="1" dirty="0"/>
              <a:t>costs </a:t>
            </a:r>
            <a:r>
              <a:rPr lang="en-US" dirty="0"/>
              <a:t>(fixed assets) for example, computer and office furniture </a:t>
            </a:r>
            <a:r>
              <a:rPr lang="en-US" dirty="0" smtClean="0"/>
              <a:t>will </a:t>
            </a:r>
            <a:r>
              <a:rPr lang="en-US" dirty="0"/>
              <a:t>last for a few years </a:t>
            </a:r>
          </a:p>
          <a:p>
            <a:pPr lvl="3">
              <a:buFont typeface="Courier New"/>
              <a:buChar char="o"/>
            </a:pPr>
            <a:r>
              <a:rPr lang="en-US" b="1" dirty="0"/>
              <a:t>R</a:t>
            </a:r>
            <a:r>
              <a:rPr lang="en-US" b="1" dirty="0" smtClean="0"/>
              <a:t>unning </a:t>
            </a:r>
            <a:r>
              <a:rPr lang="en-US" b="1" dirty="0"/>
              <a:t>costs, </a:t>
            </a:r>
            <a:r>
              <a:rPr lang="en-US" dirty="0"/>
              <a:t>which are ongoing expenses, for example, </a:t>
            </a:r>
            <a:r>
              <a:rPr lang="en-US" dirty="0" smtClean="0"/>
              <a:t>salaries</a:t>
            </a:r>
            <a:r>
              <a:rPr lang="en-US" dirty="0"/>
              <a:t>, </a:t>
            </a:r>
            <a:r>
              <a:rPr lang="en-US" dirty="0" smtClean="0"/>
              <a:t>office space and telephones</a:t>
            </a:r>
          </a:p>
        </p:txBody>
      </p:sp>
      <p:sp>
        <p:nvSpPr>
          <p:cNvPr id="3" name="Title 2"/>
          <p:cNvSpPr>
            <a:spLocks noGrp="1"/>
          </p:cNvSpPr>
          <p:nvPr>
            <p:ph type="title"/>
          </p:nvPr>
        </p:nvSpPr>
        <p:spPr/>
        <p:txBody>
          <a:bodyPr/>
          <a:lstStyle/>
          <a:p>
            <a:r>
              <a:rPr lang="en-US" dirty="0" smtClean="0"/>
              <a:t>Writing your budget </a:t>
            </a:r>
            <a:r>
              <a:rPr lang="en-US" sz="2800" dirty="0" smtClean="0"/>
              <a:t>(1/6)</a:t>
            </a:r>
            <a:endParaRPr lang="en-US" dirty="0"/>
          </a:p>
        </p:txBody>
      </p:sp>
    </p:spTree>
    <p:extLst>
      <p:ext uri="{BB962C8B-B14F-4D97-AF65-F5344CB8AC3E}">
        <p14:creationId xmlns:p14="http://schemas.microsoft.com/office/powerpoint/2010/main" val="270570812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675466"/>
            <a:ext cx="7408333" cy="4056161"/>
          </a:xfrm>
        </p:spPr>
        <p:txBody>
          <a:bodyPr>
            <a:normAutofit fontScale="92500" lnSpcReduction="10000"/>
          </a:bodyPr>
          <a:lstStyle/>
          <a:p>
            <a:pPr marL="457200" indent="-457200">
              <a:buFont typeface="+mj-lt"/>
              <a:buAutoNum type="arabicPeriod" startAt="2"/>
            </a:pPr>
            <a:r>
              <a:rPr lang="en-US" b="1" dirty="0" smtClean="0"/>
              <a:t>Fill-in the figures</a:t>
            </a:r>
          </a:p>
          <a:p>
            <a:pPr lvl="2">
              <a:buFont typeface="Arial"/>
              <a:buChar char="•"/>
            </a:pPr>
            <a:r>
              <a:rPr lang="en-US" dirty="0"/>
              <a:t>The more people you involve (for example, your </a:t>
            </a:r>
            <a:r>
              <a:rPr lang="en-US" dirty="0" smtClean="0"/>
              <a:t>Fin. controller, peers, internal partners and </a:t>
            </a:r>
            <a:r>
              <a:rPr lang="en-US" dirty="0"/>
              <a:t>others connected with your </a:t>
            </a:r>
            <a:r>
              <a:rPr lang="en-US" dirty="0" smtClean="0"/>
              <a:t>organization) </a:t>
            </a:r>
            <a:r>
              <a:rPr lang="en-US" dirty="0"/>
              <a:t>the more likely you will produce a good budget. Others can also help you to carry out research. </a:t>
            </a:r>
            <a:r>
              <a:rPr lang="en-US" b="1" dirty="0" smtClean="0"/>
              <a:t>Remember</a:t>
            </a:r>
            <a:r>
              <a:rPr lang="en-US" b="1" dirty="0"/>
              <a:t>, no budget is 100% </a:t>
            </a:r>
            <a:r>
              <a:rPr lang="en-US" b="1" dirty="0" smtClean="0"/>
              <a:t>accurate.</a:t>
            </a:r>
            <a:endParaRPr lang="en-US" dirty="0" smtClean="0"/>
          </a:p>
          <a:p>
            <a:pPr lvl="2">
              <a:buFont typeface="Arial"/>
              <a:buChar char="•"/>
            </a:pPr>
            <a:r>
              <a:rPr lang="en-US" dirty="0"/>
              <a:t>The following questions will help you: </a:t>
            </a:r>
          </a:p>
          <a:p>
            <a:pPr lvl="3">
              <a:buFont typeface="Courier New"/>
              <a:buChar char="o"/>
            </a:pPr>
            <a:r>
              <a:rPr lang="en-US" dirty="0"/>
              <a:t>Was last year’s budget accurate? </a:t>
            </a:r>
            <a:endParaRPr lang="en-US" dirty="0" smtClean="0"/>
          </a:p>
          <a:p>
            <a:pPr lvl="3">
              <a:buFont typeface="Courier New"/>
              <a:buChar char="o"/>
            </a:pPr>
            <a:r>
              <a:rPr lang="en-US" dirty="0" smtClean="0"/>
              <a:t>Was </a:t>
            </a:r>
            <a:r>
              <a:rPr lang="en-US" dirty="0"/>
              <a:t>anything forgotten? </a:t>
            </a:r>
            <a:endParaRPr lang="en-US" dirty="0" smtClean="0"/>
          </a:p>
          <a:p>
            <a:pPr lvl="3">
              <a:buFont typeface="Courier New"/>
              <a:buChar char="o"/>
            </a:pPr>
            <a:r>
              <a:rPr lang="en-US" dirty="0" smtClean="0"/>
              <a:t>Are </a:t>
            </a:r>
            <a:r>
              <a:rPr lang="en-US" dirty="0"/>
              <a:t>there any changes in your activities? </a:t>
            </a:r>
            <a:endParaRPr lang="en-US" dirty="0" smtClean="0"/>
          </a:p>
          <a:p>
            <a:pPr lvl="3">
              <a:buFont typeface="Courier New"/>
              <a:buChar char="o"/>
            </a:pPr>
            <a:r>
              <a:rPr lang="en-US" dirty="0" smtClean="0"/>
              <a:t>Are </a:t>
            </a:r>
            <a:r>
              <a:rPr lang="en-US" dirty="0"/>
              <a:t>there any other changes (such as an increase in rent)? </a:t>
            </a:r>
            <a:endParaRPr lang="en-US" dirty="0" smtClean="0"/>
          </a:p>
          <a:p>
            <a:pPr lvl="3">
              <a:buFont typeface="Courier New"/>
              <a:buChar char="o"/>
            </a:pPr>
            <a:r>
              <a:rPr lang="en-US" dirty="0" smtClean="0"/>
              <a:t>Will </a:t>
            </a:r>
            <a:r>
              <a:rPr lang="en-US" dirty="0"/>
              <a:t>the cost of some things increase with </a:t>
            </a:r>
            <a:r>
              <a:rPr lang="en-US" dirty="0" smtClean="0"/>
              <a:t>inflation</a:t>
            </a:r>
            <a:endParaRPr lang="en-US" dirty="0"/>
          </a:p>
          <a:p>
            <a:pPr lvl="3">
              <a:buFont typeface="Courier New"/>
              <a:buChar char="o"/>
            </a:pPr>
            <a:r>
              <a:rPr lang="en-US" dirty="0" smtClean="0"/>
              <a:t>Has your hierarchy agreed </a:t>
            </a:r>
            <a:r>
              <a:rPr lang="en-US" dirty="0"/>
              <a:t>to give you the same amount of </a:t>
            </a:r>
            <a:r>
              <a:rPr lang="en-US" dirty="0" smtClean="0"/>
              <a:t>money </a:t>
            </a:r>
            <a:r>
              <a:rPr lang="en-US" dirty="0"/>
              <a:t>as last year? </a:t>
            </a:r>
          </a:p>
          <a:p>
            <a:pPr marL="457200" indent="-457200">
              <a:buFont typeface="+mj-lt"/>
              <a:buAutoNum type="arabicPeriod" startAt="2"/>
            </a:pPr>
            <a:endParaRPr lang="en-US" dirty="0"/>
          </a:p>
          <a:p>
            <a:pPr marL="457200" indent="-457200">
              <a:buFont typeface="+mj-lt"/>
              <a:buAutoNum type="arabicPeriod" startAt="2"/>
            </a:pPr>
            <a:endParaRPr lang="en-US" dirty="0"/>
          </a:p>
        </p:txBody>
      </p:sp>
      <p:sp>
        <p:nvSpPr>
          <p:cNvPr id="3" name="Title 2"/>
          <p:cNvSpPr>
            <a:spLocks noGrp="1"/>
          </p:cNvSpPr>
          <p:nvPr>
            <p:ph type="title"/>
          </p:nvPr>
        </p:nvSpPr>
        <p:spPr/>
        <p:txBody>
          <a:bodyPr/>
          <a:lstStyle/>
          <a:p>
            <a:r>
              <a:rPr lang="en-US" dirty="0" smtClean="0"/>
              <a:t>Writing your </a:t>
            </a:r>
            <a:r>
              <a:rPr lang="en-US" dirty="0"/>
              <a:t>budget </a:t>
            </a:r>
            <a:r>
              <a:rPr lang="en-US" sz="2800" dirty="0" smtClean="0"/>
              <a:t>(2/6)</a:t>
            </a:r>
            <a:endParaRPr lang="en-US" dirty="0"/>
          </a:p>
        </p:txBody>
      </p:sp>
    </p:spTree>
    <p:extLst>
      <p:ext uri="{BB962C8B-B14F-4D97-AF65-F5344CB8AC3E}">
        <p14:creationId xmlns:p14="http://schemas.microsoft.com/office/powerpoint/2010/main" val="119324908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675466"/>
            <a:ext cx="7408333" cy="2145169"/>
          </a:xfrm>
        </p:spPr>
        <p:txBody>
          <a:bodyPr>
            <a:normAutofit fontScale="92500" lnSpcReduction="20000"/>
          </a:bodyPr>
          <a:lstStyle/>
          <a:p>
            <a:pPr marL="457200" indent="-457200">
              <a:buFont typeface="+mj-lt"/>
              <a:buAutoNum type="arabicPeriod" startAt="3"/>
            </a:pPr>
            <a:r>
              <a:rPr lang="en-US" b="1" dirty="0" smtClean="0"/>
              <a:t>Make notes</a:t>
            </a:r>
          </a:p>
          <a:p>
            <a:pPr lvl="2">
              <a:buFont typeface="Arial"/>
              <a:buChar char="•"/>
            </a:pPr>
            <a:r>
              <a:rPr lang="en-US" dirty="0"/>
              <a:t>It is not good enough to just guess the expenditure, or to put nice round figures for each of the </a:t>
            </a:r>
            <a:r>
              <a:rPr lang="en-US" dirty="0" smtClean="0"/>
              <a:t>headings. </a:t>
            </a:r>
            <a:r>
              <a:rPr lang="en-US" dirty="0"/>
              <a:t>Once the budget has been approved, you will need to stick to it, so it is in your interest to make sure that it is as </a:t>
            </a:r>
            <a:r>
              <a:rPr lang="en-US" b="1" dirty="0"/>
              <a:t>accurate </a:t>
            </a:r>
            <a:r>
              <a:rPr lang="en-US" dirty="0"/>
              <a:t>and </a:t>
            </a:r>
            <a:r>
              <a:rPr lang="en-US" b="1" dirty="0"/>
              <a:t>realistic </a:t>
            </a:r>
            <a:r>
              <a:rPr lang="en-US" dirty="0"/>
              <a:t>as possible. </a:t>
            </a:r>
            <a:endParaRPr lang="en-US" dirty="0" smtClean="0"/>
          </a:p>
          <a:p>
            <a:pPr lvl="2">
              <a:buFont typeface="Arial"/>
              <a:buChar char="•"/>
            </a:pPr>
            <a:r>
              <a:rPr lang="en-US" dirty="0" smtClean="0"/>
              <a:t>Document your assumptions. It will prove useful for budget presentations and revisions.</a:t>
            </a:r>
            <a:endParaRPr lang="en-US" dirty="0"/>
          </a:p>
        </p:txBody>
      </p:sp>
      <p:sp>
        <p:nvSpPr>
          <p:cNvPr id="3" name="Title 2"/>
          <p:cNvSpPr>
            <a:spLocks noGrp="1"/>
          </p:cNvSpPr>
          <p:nvPr>
            <p:ph type="title"/>
          </p:nvPr>
        </p:nvSpPr>
        <p:spPr/>
        <p:txBody>
          <a:bodyPr/>
          <a:lstStyle/>
          <a:p>
            <a:r>
              <a:rPr lang="en-US" dirty="0" smtClean="0"/>
              <a:t>Writing your </a:t>
            </a:r>
            <a:r>
              <a:rPr lang="en-US" dirty="0"/>
              <a:t>budget </a:t>
            </a:r>
            <a:r>
              <a:rPr lang="en-US" sz="2800" dirty="0" smtClean="0"/>
              <a:t>(3/6)</a:t>
            </a:r>
            <a:endParaRPr lang="en-US" dirty="0"/>
          </a:p>
        </p:txBody>
      </p:sp>
    </p:spTree>
    <p:extLst>
      <p:ext uri="{BB962C8B-B14F-4D97-AF65-F5344CB8AC3E}">
        <p14:creationId xmlns:p14="http://schemas.microsoft.com/office/powerpoint/2010/main" val="289563367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675467"/>
            <a:ext cx="7408333" cy="2983540"/>
          </a:xfrm>
        </p:spPr>
        <p:txBody>
          <a:bodyPr>
            <a:normAutofit fontScale="92500" lnSpcReduction="10000"/>
          </a:bodyPr>
          <a:lstStyle/>
          <a:p>
            <a:pPr marL="457200" indent="-457200">
              <a:buFont typeface="+mj-lt"/>
              <a:buAutoNum type="arabicPeriod" startAt="4"/>
            </a:pPr>
            <a:r>
              <a:rPr lang="en-US" b="1" dirty="0" smtClean="0"/>
              <a:t>Revise the figures</a:t>
            </a:r>
          </a:p>
          <a:p>
            <a:pPr lvl="2">
              <a:buFont typeface="Arial"/>
              <a:buChar char="•"/>
            </a:pPr>
            <a:r>
              <a:rPr lang="en-US" dirty="0" smtClean="0"/>
              <a:t>Show</a:t>
            </a:r>
            <a:r>
              <a:rPr lang="en-US" dirty="0"/>
              <a:t> </a:t>
            </a:r>
            <a:r>
              <a:rPr lang="en-US" dirty="0" smtClean="0"/>
              <a:t>your </a:t>
            </a:r>
            <a:r>
              <a:rPr lang="en-US" dirty="0"/>
              <a:t>draft </a:t>
            </a:r>
            <a:r>
              <a:rPr lang="en-US" dirty="0" smtClean="0"/>
              <a:t>budget to </a:t>
            </a:r>
            <a:r>
              <a:rPr lang="en-US" dirty="0"/>
              <a:t>to people inside your </a:t>
            </a:r>
            <a:r>
              <a:rPr lang="en-US" dirty="0" smtClean="0"/>
              <a:t>organization</a:t>
            </a:r>
            <a:r>
              <a:rPr lang="en-US" dirty="0"/>
              <a:t> </a:t>
            </a:r>
            <a:r>
              <a:rPr lang="en-US" dirty="0" smtClean="0"/>
              <a:t>( Team members, peers and </a:t>
            </a:r>
            <a:r>
              <a:rPr lang="en-US" dirty="0"/>
              <a:t>management committee </a:t>
            </a:r>
            <a:r>
              <a:rPr lang="en-US" dirty="0" smtClean="0"/>
              <a:t>members):</a:t>
            </a:r>
          </a:p>
          <a:p>
            <a:pPr lvl="3">
              <a:buFont typeface="Courier New"/>
              <a:buChar char="o"/>
            </a:pPr>
            <a:r>
              <a:rPr lang="en-US" dirty="0" smtClean="0"/>
              <a:t>Have </a:t>
            </a:r>
            <a:r>
              <a:rPr lang="en-US" dirty="0"/>
              <a:t>you forgotten </a:t>
            </a:r>
            <a:r>
              <a:rPr lang="en-US" dirty="0" smtClean="0"/>
              <a:t>anything?</a:t>
            </a:r>
          </a:p>
          <a:p>
            <a:pPr lvl="3">
              <a:buFont typeface="Courier New"/>
              <a:buChar char="o"/>
            </a:pPr>
            <a:r>
              <a:rPr lang="en-US" dirty="0" smtClean="0"/>
              <a:t>Are </a:t>
            </a:r>
            <a:r>
              <a:rPr lang="en-US" dirty="0"/>
              <a:t>your assumptions and guesses fair and accurate</a:t>
            </a:r>
            <a:r>
              <a:rPr lang="en-US" dirty="0" smtClean="0"/>
              <a:t>?</a:t>
            </a:r>
          </a:p>
          <a:p>
            <a:pPr lvl="3">
              <a:buFont typeface="Courier New"/>
              <a:buChar char="o"/>
            </a:pPr>
            <a:r>
              <a:rPr lang="en-US" dirty="0" smtClean="0"/>
              <a:t>Do </a:t>
            </a:r>
            <a:r>
              <a:rPr lang="en-US" dirty="0"/>
              <a:t>you need more information? If so, where are you going to get it? </a:t>
            </a:r>
          </a:p>
          <a:p>
            <a:pPr lvl="2">
              <a:buFont typeface="Arial"/>
              <a:buChar char="•"/>
            </a:pPr>
            <a:r>
              <a:rPr lang="en-US" b="1" dirty="0"/>
              <a:t>Do not </a:t>
            </a:r>
            <a:r>
              <a:rPr lang="en-US" b="1" dirty="0" smtClean="0"/>
              <a:t>panic as you </a:t>
            </a:r>
            <a:r>
              <a:rPr lang="en-US" b="1" dirty="0"/>
              <a:t>are unlikely to get your budget right the first time </a:t>
            </a:r>
            <a:r>
              <a:rPr lang="en-US" b="1" dirty="0" smtClean="0"/>
              <a:t>round.</a:t>
            </a:r>
            <a:endParaRPr lang="en-US" b="1" dirty="0"/>
          </a:p>
          <a:p>
            <a:pPr marL="457200" indent="-457200">
              <a:buFont typeface="+mj-lt"/>
              <a:buAutoNum type="arabicPeriod" startAt="4"/>
            </a:pPr>
            <a:endParaRPr lang="en-US" dirty="0"/>
          </a:p>
        </p:txBody>
      </p:sp>
      <p:sp>
        <p:nvSpPr>
          <p:cNvPr id="3" name="Title 2"/>
          <p:cNvSpPr>
            <a:spLocks noGrp="1"/>
          </p:cNvSpPr>
          <p:nvPr>
            <p:ph type="title"/>
          </p:nvPr>
        </p:nvSpPr>
        <p:spPr/>
        <p:txBody>
          <a:bodyPr/>
          <a:lstStyle/>
          <a:p>
            <a:r>
              <a:rPr lang="en-US" dirty="0" smtClean="0"/>
              <a:t>Writing your </a:t>
            </a:r>
            <a:r>
              <a:rPr lang="en-US" dirty="0"/>
              <a:t>budget </a:t>
            </a:r>
            <a:r>
              <a:rPr lang="en-US" sz="2800" dirty="0" smtClean="0"/>
              <a:t>(4/6)</a:t>
            </a:r>
            <a:endParaRPr lang="en-US" dirty="0"/>
          </a:p>
        </p:txBody>
      </p:sp>
    </p:spTree>
    <p:extLst>
      <p:ext uri="{BB962C8B-B14F-4D97-AF65-F5344CB8AC3E}">
        <p14:creationId xmlns:p14="http://schemas.microsoft.com/office/powerpoint/2010/main" val="65963490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675468"/>
            <a:ext cx="7408333" cy="1516388"/>
          </a:xfrm>
        </p:spPr>
        <p:txBody>
          <a:bodyPr>
            <a:normAutofit fontScale="92500"/>
          </a:bodyPr>
          <a:lstStyle/>
          <a:p>
            <a:pPr marL="457200" indent="-457200">
              <a:buFont typeface="+mj-lt"/>
              <a:buAutoNum type="arabicPeriod" startAt="5"/>
            </a:pPr>
            <a:r>
              <a:rPr lang="en-US" b="1" dirty="0" smtClean="0"/>
              <a:t>Approvals</a:t>
            </a:r>
          </a:p>
          <a:p>
            <a:pPr lvl="2">
              <a:buFont typeface="Arial"/>
              <a:buChar char="•"/>
            </a:pPr>
            <a:r>
              <a:rPr lang="en-US" dirty="0"/>
              <a:t>The budget has to be approved by </a:t>
            </a:r>
            <a:r>
              <a:rPr lang="en-US" dirty="0" smtClean="0"/>
              <a:t>your management, </a:t>
            </a:r>
            <a:r>
              <a:rPr lang="en-US" dirty="0"/>
              <a:t>incorporating any comments and changes that they want to </a:t>
            </a:r>
            <a:r>
              <a:rPr lang="en-US" dirty="0" smtClean="0"/>
              <a:t>make as budgets get consolidated up the management chain. </a:t>
            </a:r>
            <a:endParaRPr lang="en-US" dirty="0"/>
          </a:p>
        </p:txBody>
      </p:sp>
      <p:sp>
        <p:nvSpPr>
          <p:cNvPr id="3" name="Title 2"/>
          <p:cNvSpPr>
            <a:spLocks noGrp="1"/>
          </p:cNvSpPr>
          <p:nvPr>
            <p:ph type="title"/>
          </p:nvPr>
        </p:nvSpPr>
        <p:spPr/>
        <p:txBody>
          <a:bodyPr/>
          <a:lstStyle/>
          <a:p>
            <a:r>
              <a:rPr lang="en-US" dirty="0" smtClean="0"/>
              <a:t>Writing your </a:t>
            </a:r>
            <a:r>
              <a:rPr lang="en-US" dirty="0"/>
              <a:t>budget </a:t>
            </a:r>
            <a:r>
              <a:rPr lang="en-US" sz="2800" dirty="0" smtClean="0"/>
              <a:t>(5/</a:t>
            </a:r>
            <a:r>
              <a:rPr lang="en-US" sz="2800" dirty="0"/>
              <a:t>6)</a:t>
            </a:r>
            <a:endParaRPr lang="en-US" dirty="0"/>
          </a:p>
        </p:txBody>
      </p:sp>
    </p:spTree>
    <p:extLst>
      <p:ext uri="{BB962C8B-B14F-4D97-AF65-F5344CB8AC3E}">
        <p14:creationId xmlns:p14="http://schemas.microsoft.com/office/powerpoint/2010/main" val="204261741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675467"/>
            <a:ext cx="7408333" cy="1639679"/>
          </a:xfrm>
        </p:spPr>
        <p:txBody>
          <a:bodyPr>
            <a:normAutofit fontScale="92500" lnSpcReduction="10000"/>
          </a:bodyPr>
          <a:lstStyle/>
          <a:p>
            <a:pPr marL="457200" indent="-457200">
              <a:buFont typeface="+mj-lt"/>
              <a:buAutoNum type="arabicPeriod" startAt="6"/>
            </a:pPr>
            <a:r>
              <a:rPr lang="en-US" b="1" dirty="0" smtClean="0"/>
              <a:t>Monitoring &amp; Revisions</a:t>
            </a:r>
          </a:p>
          <a:p>
            <a:pPr lvl="2">
              <a:buFont typeface="Arial"/>
              <a:buChar char="•"/>
            </a:pPr>
            <a:r>
              <a:rPr lang="en-US" dirty="0" smtClean="0"/>
              <a:t>As you move into execution, you need to track, monitor and report actuals (events, expenses, </a:t>
            </a:r>
            <a:r>
              <a:rPr lang="en-US" dirty="0" err="1" smtClean="0"/>
              <a:t>etc</a:t>
            </a:r>
            <a:r>
              <a:rPr lang="en-US" dirty="0" smtClean="0"/>
              <a:t>)</a:t>
            </a:r>
          </a:p>
          <a:p>
            <a:pPr lvl="2">
              <a:buFont typeface="Arial"/>
              <a:buChar char="•"/>
            </a:pPr>
            <a:r>
              <a:rPr lang="en-US" dirty="0" smtClean="0"/>
              <a:t>Your environment may change too</a:t>
            </a:r>
          </a:p>
          <a:p>
            <a:pPr lvl="2">
              <a:buFont typeface="Arial"/>
              <a:buChar char="•"/>
            </a:pPr>
            <a:r>
              <a:rPr lang="en-US" dirty="0" smtClean="0"/>
              <a:t>You will therefore need to regularly revise your  budget</a:t>
            </a:r>
            <a:endParaRPr lang="en-US" dirty="0"/>
          </a:p>
        </p:txBody>
      </p:sp>
      <p:sp>
        <p:nvSpPr>
          <p:cNvPr id="3" name="Title 2"/>
          <p:cNvSpPr>
            <a:spLocks noGrp="1"/>
          </p:cNvSpPr>
          <p:nvPr>
            <p:ph type="title"/>
          </p:nvPr>
        </p:nvSpPr>
        <p:spPr/>
        <p:txBody>
          <a:bodyPr/>
          <a:lstStyle/>
          <a:p>
            <a:r>
              <a:rPr lang="en-US" dirty="0" smtClean="0"/>
              <a:t>Writing your </a:t>
            </a:r>
            <a:r>
              <a:rPr lang="en-US" dirty="0"/>
              <a:t>budget </a:t>
            </a:r>
            <a:r>
              <a:rPr lang="en-US" sz="2800" dirty="0" smtClean="0"/>
              <a:t>(6/</a:t>
            </a:r>
            <a:r>
              <a:rPr lang="en-US" sz="2800" dirty="0"/>
              <a:t>6)</a:t>
            </a:r>
            <a:endParaRPr lang="en-US" dirty="0"/>
          </a:p>
        </p:txBody>
      </p:sp>
    </p:spTree>
    <p:extLst>
      <p:ext uri="{BB962C8B-B14F-4D97-AF65-F5344CB8AC3E}">
        <p14:creationId xmlns:p14="http://schemas.microsoft.com/office/powerpoint/2010/main" val="83522206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5167" y="2294467"/>
            <a:ext cx="8678333" cy="3318933"/>
          </a:xfrm>
        </p:spPr>
        <p:txBody>
          <a:bodyPr>
            <a:noAutofit/>
          </a:bodyPr>
          <a:lstStyle/>
          <a:p>
            <a:pPr marL="236538" indent="-236538" defTabSz="814388">
              <a:lnSpc>
                <a:spcPct val="95000"/>
              </a:lnSpc>
              <a:spcBef>
                <a:spcPct val="50000"/>
              </a:spcBef>
              <a:buFont typeface="Wingdings" charset="0"/>
              <a:buChar char="§"/>
            </a:pPr>
            <a:r>
              <a:rPr lang="fr-FR" b="1" dirty="0" smtClean="0">
                <a:solidFill>
                  <a:srgbClr val="000090"/>
                </a:solidFill>
              </a:rPr>
              <a:t>Baseline </a:t>
            </a:r>
            <a:r>
              <a:rPr lang="fr-FR" b="1" dirty="0">
                <a:solidFill>
                  <a:srgbClr val="000090"/>
                </a:solidFill>
              </a:rPr>
              <a:t>or </a:t>
            </a:r>
            <a:r>
              <a:rPr lang="fr-FR" b="1" dirty="0" err="1" smtClean="0">
                <a:solidFill>
                  <a:srgbClr val="000090"/>
                </a:solidFill>
              </a:rPr>
              <a:t>incremental</a:t>
            </a:r>
            <a:endParaRPr lang="fr-FR" b="1" dirty="0" smtClean="0">
              <a:solidFill>
                <a:srgbClr val="000090"/>
              </a:solidFill>
            </a:endParaRPr>
          </a:p>
          <a:p>
            <a:pPr marL="1150938" lvl="2" indent="-236538" defTabSz="814388">
              <a:lnSpc>
                <a:spcPct val="95000"/>
              </a:lnSpc>
              <a:spcBef>
                <a:spcPct val="50000"/>
              </a:spcBef>
              <a:buFontTx/>
              <a:buChar char="-"/>
            </a:pPr>
            <a:r>
              <a:rPr lang="fr-FR" sz="1800" b="1" dirty="0">
                <a:solidFill>
                  <a:srgbClr val="000090"/>
                </a:solidFill>
              </a:rPr>
              <a:t>Uses </a:t>
            </a:r>
            <a:r>
              <a:rPr lang="fr-FR" sz="1800" b="1" dirty="0" err="1">
                <a:solidFill>
                  <a:srgbClr val="000090"/>
                </a:solidFill>
              </a:rPr>
              <a:t>previous</a:t>
            </a:r>
            <a:r>
              <a:rPr lang="fr-FR" sz="1800" b="1" dirty="0">
                <a:solidFill>
                  <a:srgbClr val="000090"/>
                </a:solidFill>
              </a:rPr>
              <a:t> </a:t>
            </a:r>
            <a:r>
              <a:rPr lang="fr-FR" sz="1800" b="1" dirty="0" err="1">
                <a:solidFill>
                  <a:srgbClr val="000090"/>
                </a:solidFill>
              </a:rPr>
              <a:t>year</a:t>
            </a:r>
            <a:r>
              <a:rPr lang="fr-FR" sz="1800" b="1" dirty="0">
                <a:solidFill>
                  <a:srgbClr val="000090"/>
                </a:solidFill>
              </a:rPr>
              <a:t> budget / </a:t>
            </a:r>
            <a:r>
              <a:rPr lang="fr-FR" sz="1800" b="1" dirty="0" err="1">
                <a:solidFill>
                  <a:srgbClr val="000090"/>
                </a:solidFill>
              </a:rPr>
              <a:t>actual</a:t>
            </a:r>
            <a:r>
              <a:rPr lang="fr-FR" sz="1800" b="1" dirty="0">
                <a:solidFill>
                  <a:srgbClr val="000090"/>
                </a:solidFill>
              </a:rPr>
              <a:t> as a </a:t>
            </a:r>
            <a:r>
              <a:rPr lang="fr-FR" sz="1800" b="1" dirty="0" err="1">
                <a:solidFill>
                  <a:srgbClr val="000090"/>
                </a:solidFill>
              </a:rPr>
              <a:t>baseline</a:t>
            </a:r>
            <a:endParaRPr lang="fr-FR" sz="1800" b="1" dirty="0">
              <a:solidFill>
                <a:srgbClr val="000090"/>
              </a:solidFill>
            </a:endParaRPr>
          </a:p>
          <a:p>
            <a:pPr marL="1150938" lvl="2" indent="-236538" defTabSz="814388">
              <a:lnSpc>
                <a:spcPct val="95000"/>
              </a:lnSpc>
              <a:spcBef>
                <a:spcPct val="50000"/>
              </a:spcBef>
              <a:buFontTx/>
              <a:buChar char="-"/>
            </a:pPr>
            <a:r>
              <a:rPr lang="fr-FR" sz="1800" b="1" dirty="0" err="1">
                <a:solidFill>
                  <a:srgbClr val="000090"/>
                </a:solidFill>
              </a:rPr>
              <a:t>Does</a:t>
            </a:r>
            <a:r>
              <a:rPr lang="fr-FR" sz="1800" b="1" dirty="0">
                <a:solidFill>
                  <a:srgbClr val="000090"/>
                </a:solidFill>
              </a:rPr>
              <a:t> not encourage people to question </a:t>
            </a:r>
            <a:r>
              <a:rPr lang="fr-FR" sz="1800" b="1" dirty="0" err="1">
                <a:solidFill>
                  <a:srgbClr val="000090"/>
                </a:solidFill>
              </a:rPr>
              <a:t>previous</a:t>
            </a:r>
            <a:r>
              <a:rPr lang="fr-FR" sz="1800" b="1" dirty="0">
                <a:solidFill>
                  <a:srgbClr val="000090"/>
                </a:solidFill>
              </a:rPr>
              <a:t> </a:t>
            </a:r>
            <a:r>
              <a:rPr lang="fr-FR" sz="1800" b="1" dirty="0" err="1">
                <a:solidFill>
                  <a:srgbClr val="000090"/>
                </a:solidFill>
              </a:rPr>
              <a:t>assumptions</a:t>
            </a:r>
            <a:r>
              <a:rPr lang="fr-FR" sz="1800" b="1" dirty="0">
                <a:solidFill>
                  <a:srgbClr val="000090"/>
                </a:solidFill>
              </a:rPr>
              <a:t>, </a:t>
            </a:r>
            <a:r>
              <a:rPr lang="fr-FR" sz="1800" b="1" dirty="0" err="1">
                <a:solidFill>
                  <a:srgbClr val="000090"/>
                </a:solidFill>
              </a:rPr>
              <a:t>ways</a:t>
            </a:r>
            <a:r>
              <a:rPr lang="fr-FR" sz="1800" b="1" dirty="0">
                <a:solidFill>
                  <a:srgbClr val="000090"/>
                </a:solidFill>
              </a:rPr>
              <a:t> of </a:t>
            </a:r>
            <a:r>
              <a:rPr lang="fr-FR" sz="1800" b="1" dirty="0" err="1" smtClean="0">
                <a:solidFill>
                  <a:srgbClr val="000090"/>
                </a:solidFill>
              </a:rPr>
              <a:t>working</a:t>
            </a:r>
            <a:endParaRPr lang="fr-FR" sz="1800" b="1" dirty="0" smtClean="0">
              <a:solidFill>
                <a:srgbClr val="000090"/>
              </a:solidFill>
            </a:endParaRPr>
          </a:p>
          <a:p>
            <a:pPr marL="236538" lvl="1" indent="-236538" defTabSz="814388">
              <a:lnSpc>
                <a:spcPct val="95000"/>
              </a:lnSpc>
              <a:spcBef>
                <a:spcPct val="50000"/>
              </a:spcBef>
              <a:buFont typeface="Wingdings" charset="0"/>
              <a:buChar char="§"/>
            </a:pPr>
            <a:r>
              <a:rPr lang="fr-FR" sz="2400" b="1" dirty="0" err="1">
                <a:solidFill>
                  <a:srgbClr val="000090"/>
                </a:solidFill>
              </a:rPr>
              <a:t>Zero</a:t>
            </a:r>
            <a:r>
              <a:rPr lang="fr-FR" sz="2400" b="1" dirty="0">
                <a:solidFill>
                  <a:srgbClr val="000090"/>
                </a:solidFill>
              </a:rPr>
              <a:t> </a:t>
            </a:r>
            <a:r>
              <a:rPr lang="fr-FR" sz="2400" b="1" dirty="0" err="1" smtClean="0">
                <a:solidFill>
                  <a:srgbClr val="000090"/>
                </a:solidFill>
              </a:rPr>
              <a:t>based</a:t>
            </a:r>
            <a:endParaRPr lang="fr-FR" sz="2400" b="1" dirty="0" smtClean="0">
              <a:solidFill>
                <a:srgbClr val="000090"/>
              </a:solidFill>
            </a:endParaRPr>
          </a:p>
          <a:p>
            <a:pPr marL="1150938" lvl="2" indent="-236538" defTabSz="814388">
              <a:lnSpc>
                <a:spcPct val="95000"/>
              </a:lnSpc>
              <a:spcBef>
                <a:spcPct val="50000"/>
              </a:spcBef>
              <a:buFontTx/>
              <a:buChar char="-"/>
            </a:pPr>
            <a:r>
              <a:rPr lang="fr-FR" sz="1800" b="1" dirty="0">
                <a:solidFill>
                  <a:srgbClr val="000090"/>
                </a:solidFill>
              </a:rPr>
              <a:t>Start </a:t>
            </a:r>
            <a:r>
              <a:rPr lang="fr-FR" sz="1800" b="1" dirty="0" err="1">
                <a:solidFill>
                  <a:srgbClr val="000090"/>
                </a:solidFill>
              </a:rPr>
              <a:t>from</a:t>
            </a:r>
            <a:r>
              <a:rPr lang="fr-FR" sz="1800" b="1" dirty="0">
                <a:solidFill>
                  <a:srgbClr val="000090"/>
                </a:solidFill>
              </a:rPr>
              <a:t> scratch</a:t>
            </a:r>
          </a:p>
          <a:p>
            <a:pPr marL="1150938" lvl="2" indent="-236538" defTabSz="814388">
              <a:lnSpc>
                <a:spcPct val="95000"/>
              </a:lnSpc>
              <a:spcBef>
                <a:spcPct val="50000"/>
              </a:spcBef>
              <a:buFontTx/>
              <a:buChar char="-"/>
            </a:pPr>
            <a:r>
              <a:rPr lang="fr-FR" sz="1800" b="1" dirty="0">
                <a:solidFill>
                  <a:srgbClr val="000090"/>
                </a:solidFill>
              </a:rPr>
              <a:t>More </a:t>
            </a:r>
            <a:r>
              <a:rPr lang="fr-FR" sz="1800" b="1" dirty="0" err="1">
                <a:solidFill>
                  <a:srgbClr val="000090"/>
                </a:solidFill>
              </a:rPr>
              <a:t>disciplined</a:t>
            </a:r>
            <a:r>
              <a:rPr lang="fr-FR" sz="1800" b="1" dirty="0">
                <a:solidFill>
                  <a:srgbClr val="000090"/>
                </a:solidFill>
              </a:rPr>
              <a:t> </a:t>
            </a:r>
            <a:r>
              <a:rPr lang="fr-FR" sz="1800" b="1" dirty="0" err="1">
                <a:solidFill>
                  <a:srgbClr val="000090"/>
                </a:solidFill>
              </a:rPr>
              <a:t>approach</a:t>
            </a:r>
            <a:r>
              <a:rPr lang="fr-FR" sz="1800" b="1" dirty="0">
                <a:solidFill>
                  <a:srgbClr val="000090"/>
                </a:solidFill>
              </a:rPr>
              <a:t> </a:t>
            </a:r>
            <a:r>
              <a:rPr lang="fr-FR" sz="1800" b="1" dirty="0" err="1">
                <a:solidFill>
                  <a:srgbClr val="000090"/>
                </a:solidFill>
              </a:rPr>
              <a:t>that</a:t>
            </a:r>
            <a:r>
              <a:rPr lang="fr-FR" sz="1800" b="1" dirty="0">
                <a:solidFill>
                  <a:srgbClr val="000090"/>
                </a:solidFill>
              </a:rPr>
              <a:t> encourage justification of all </a:t>
            </a:r>
            <a:r>
              <a:rPr lang="fr-FR" sz="1800" b="1" dirty="0" err="1" smtClean="0">
                <a:solidFill>
                  <a:srgbClr val="000090"/>
                </a:solidFill>
              </a:rPr>
              <a:t>costs</a:t>
            </a:r>
            <a:endParaRPr lang="fr-FR" sz="1800" b="1" dirty="0" smtClean="0">
              <a:solidFill>
                <a:srgbClr val="000090"/>
              </a:solidFill>
            </a:endParaRPr>
          </a:p>
          <a:p>
            <a:pPr marL="1150938" lvl="2" indent="-236538" defTabSz="814388">
              <a:lnSpc>
                <a:spcPct val="95000"/>
              </a:lnSpc>
              <a:spcBef>
                <a:spcPct val="50000"/>
              </a:spcBef>
              <a:buFontTx/>
              <a:buChar char="-"/>
            </a:pPr>
            <a:r>
              <a:rPr lang="fr-FR" sz="1800" b="1" dirty="0" err="1">
                <a:solidFill>
                  <a:srgbClr val="000090"/>
                </a:solidFill>
              </a:rPr>
              <a:t>Takes</a:t>
            </a:r>
            <a:r>
              <a:rPr lang="fr-FR" sz="1800" b="1" dirty="0">
                <a:solidFill>
                  <a:srgbClr val="000090"/>
                </a:solidFill>
              </a:rPr>
              <a:t> more time and effort</a:t>
            </a:r>
            <a:r>
              <a:rPr lang="fr-FR" sz="1800" b="1" dirty="0" smtClean="0">
                <a:solidFill>
                  <a:srgbClr val="000090"/>
                </a:solidFill>
              </a:rPr>
              <a:t>…</a:t>
            </a:r>
          </a:p>
          <a:p>
            <a:pPr marL="236538" lvl="1" indent="-236538" defTabSz="814388">
              <a:lnSpc>
                <a:spcPct val="95000"/>
              </a:lnSpc>
              <a:spcBef>
                <a:spcPct val="50000"/>
              </a:spcBef>
              <a:buFont typeface="Wingdings" charset="0"/>
              <a:buChar char="§"/>
            </a:pPr>
            <a:r>
              <a:rPr lang="fr-FR" sz="2400" b="1" dirty="0">
                <a:solidFill>
                  <a:srgbClr val="000090"/>
                </a:solidFill>
              </a:rPr>
              <a:t>In real life, </a:t>
            </a:r>
            <a:r>
              <a:rPr lang="fr-FR" sz="2400" b="1" dirty="0" err="1">
                <a:solidFill>
                  <a:srgbClr val="000090"/>
                </a:solidFill>
              </a:rPr>
              <a:t>budgeting</a:t>
            </a:r>
            <a:r>
              <a:rPr lang="fr-FR" sz="2400" b="1" dirty="0">
                <a:solidFill>
                  <a:srgbClr val="000090"/>
                </a:solidFill>
              </a:rPr>
              <a:t> </a:t>
            </a:r>
            <a:r>
              <a:rPr lang="fr-FR" sz="2400" b="1" dirty="0" err="1">
                <a:solidFill>
                  <a:srgbClr val="000090"/>
                </a:solidFill>
              </a:rPr>
              <a:t>is</a:t>
            </a:r>
            <a:r>
              <a:rPr lang="fr-FR" sz="2400" b="1" dirty="0">
                <a:solidFill>
                  <a:srgbClr val="000090"/>
                </a:solidFill>
              </a:rPr>
              <a:t> a </a:t>
            </a:r>
            <a:r>
              <a:rPr lang="fr-FR" sz="2400" b="1" dirty="0" err="1">
                <a:solidFill>
                  <a:srgbClr val="000090"/>
                </a:solidFill>
              </a:rPr>
              <a:t>combination</a:t>
            </a:r>
            <a:r>
              <a:rPr lang="fr-FR" sz="2400" b="1" dirty="0">
                <a:solidFill>
                  <a:srgbClr val="000090"/>
                </a:solidFill>
              </a:rPr>
              <a:t> of the 2 </a:t>
            </a:r>
            <a:r>
              <a:rPr lang="fr-FR" sz="2400" b="1" dirty="0" err="1">
                <a:solidFill>
                  <a:srgbClr val="000090"/>
                </a:solidFill>
              </a:rPr>
              <a:t>methods</a:t>
            </a:r>
            <a:r>
              <a:rPr lang="fr-FR" sz="2400" b="1" dirty="0" smtClean="0">
                <a:solidFill>
                  <a:srgbClr val="000090"/>
                </a:solidFill>
              </a:rPr>
              <a:t>…</a:t>
            </a:r>
            <a:endParaRPr lang="fr-FR" sz="2400" b="1" dirty="0">
              <a:solidFill>
                <a:srgbClr val="000090"/>
              </a:solidFill>
            </a:endParaRPr>
          </a:p>
        </p:txBody>
      </p:sp>
      <p:sp>
        <p:nvSpPr>
          <p:cNvPr id="3" name="Title 2"/>
          <p:cNvSpPr>
            <a:spLocks noGrp="1"/>
          </p:cNvSpPr>
          <p:nvPr>
            <p:ph type="title"/>
          </p:nvPr>
        </p:nvSpPr>
        <p:spPr/>
        <p:txBody>
          <a:bodyPr/>
          <a:lstStyle/>
          <a:p>
            <a:r>
              <a:rPr lang="en-US" dirty="0" smtClean="0"/>
              <a:t>Budgeting methodologies</a:t>
            </a:r>
            <a:endParaRPr lang="en-US" dirty="0"/>
          </a:p>
        </p:txBody>
      </p:sp>
    </p:spTree>
    <p:extLst>
      <p:ext uri="{BB962C8B-B14F-4D97-AF65-F5344CB8AC3E}">
        <p14:creationId xmlns:p14="http://schemas.microsoft.com/office/powerpoint/2010/main" val="23683552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approaches to budgeting</a:t>
            </a:r>
            <a:endParaRPr lang="en-US" dirty="0"/>
          </a:p>
        </p:txBody>
      </p:sp>
      <p:sp>
        <p:nvSpPr>
          <p:cNvPr id="3" name="Text Placeholder 2"/>
          <p:cNvSpPr>
            <a:spLocks noGrp="1"/>
          </p:cNvSpPr>
          <p:nvPr>
            <p:ph type="body" idx="1"/>
          </p:nvPr>
        </p:nvSpPr>
        <p:spPr/>
        <p:txBody>
          <a:bodyPr/>
          <a:lstStyle/>
          <a:p>
            <a:r>
              <a:rPr lang="en-US" sz="2800" b="1" dirty="0" smtClean="0"/>
              <a:t>Top-down</a:t>
            </a:r>
            <a:endParaRPr lang="en-US" sz="2800" b="1" dirty="0"/>
          </a:p>
        </p:txBody>
      </p:sp>
      <p:sp>
        <p:nvSpPr>
          <p:cNvPr id="4" name="Content Placeholder 3"/>
          <p:cNvSpPr>
            <a:spLocks noGrp="1"/>
          </p:cNvSpPr>
          <p:nvPr>
            <p:ph sz="half" idx="2"/>
          </p:nvPr>
        </p:nvSpPr>
        <p:spPr/>
        <p:txBody>
          <a:bodyPr>
            <a:normAutofit/>
          </a:bodyPr>
          <a:lstStyle/>
          <a:p>
            <a:pPr>
              <a:buFont typeface="Arial"/>
              <a:buChar char="•"/>
            </a:pPr>
            <a:r>
              <a:rPr lang="en-US" sz="2400" dirty="0" smtClean="0"/>
              <a:t>Authoritarian</a:t>
            </a:r>
          </a:p>
          <a:p>
            <a:pPr>
              <a:buFont typeface="Arial"/>
              <a:buChar char="•"/>
            </a:pPr>
            <a:r>
              <a:rPr lang="en-US" sz="2400" dirty="0" smtClean="0"/>
              <a:t>Centralized control</a:t>
            </a:r>
          </a:p>
          <a:p>
            <a:pPr>
              <a:buFont typeface="Arial"/>
              <a:buChar char="•"/>
            </a:pPr>
            <a:r>
              <a:rPr lang="en-US" sz="2400" dirty="0" smtClean="0"/>
              <a:t>Simple</a:t>
            </a:r>
          </a:p>
          <a:p>
            <a:pPr>
              <a:buFont typeface="Arial"/>
              <a:buChar char="•"/>
            </a:pPr>
            <a:r>
              <a:rPr lang="en-US" sz="2400" dirty="0" smtClean="0"/>
              <a:t>Top management</a:t>
            </a:r>
          </a:p>
          <a:p>
            <a:pPr>
              <a:buFont typeface="Arial"/>
              <a:buChar char="•"/>
            </a:pPr>
            <a:r>
              <a:rPr lang="en-US" sz="2400" dirty="0" smtClean="0"/>
              <a:t>Shorter</a:t>
            </a:r>
            <a:endParaRPr lang="en-US" sz="2400" dirty="0"/>
          </a:p>
        </p:txBody>
      </p:sp>
      <p:sp>
        <p:nvSpPr>
          <p:cNvPr id="5" name="Text Placeholder 4"/>
          <p:cNvSpPr>
            <a:spLocks noGrp="1"/>
          </p:cNvSpPr>
          <p:nvPr>
            <p:ph type="body" sz="quarter" idx="3"/>
          </p:nvPr>
        </p:nvSpPr>
        <p:spPr/>
        <p:txBody>
          <a:bodyPr>
            <a:normAutofit/>
          </a:bodyPr>
          <a:lstStyle/>
          <a:p>
            <a:r>
              <a:rPr lang="en-US" sz="2800" b="1" dirty="0" smtClean="0"/>
              <a:t>Bottom-up</a:t>
            </a:r>
            <a:endParaRPr lang="en-US" sz="2800" b="1" dirty="0"/>
          </a:p>
        </p:txBody>
      </p:sp>
      <p:sp>
        <p:nvSpPr>
          <p:cNvPr id="6" name="Content Placeholder 5"/>
          <p:cNvSpPr>
            <a:spLocks noGrp="1"/>
          </p:cNvSpPr>
          <p:nvPr>
            <p:ph sz="quarter" idx="4"/>
          </p:nvPr>
        </p:nvSpPr>
        <p:spPr/>
        <p:txBody>
          <a:bodyPr>
            <a:normAutofit/>
          </a:bodyPr>
          <a:lstStyle/>
          <a:p>
            <a:pPr>
              <a:buFont typeface="Arial"/>
              <a:buChar char="•"/>
            </a:pPr>
            <a:r>
              <a:rPr lang="en-US" sz="2400" dirty="0" smtClean="0"/>
              <a:t>Participative</a:t>
            </a:r>
          </a:p>
          <a:p>
            <a:pPr>
              <a:buFont typeface="Arial"/>
              <a:buChar char="•"/>
            </a:pPr>
            <a:r>
              <a:rPr lang="en-US" sz="2400" dirty="0" smtClean="0"/>
              <a:t>Decentralized control</a:t>
            </a:r>
          </a:p>
          <a:p>
            <a:pPr>
              <a:buFont typeface="Arial"/>
              <a:buChar char="•"/>
            </a:pPr>
            <a:r>
              <a:rPr lang="en-US" sz="2400" dirty="0" smtClean="0"/>
              <a:t>Complex</a:t>
            </a:r>
          </a:p>
          <a:p>
            <a:pPr>
              <a:buFont typeface="Arial"/>
              <a:buChar char="•"/>
            </a:pPr>
            <a:r>
              <a:rPr lang="en-US" sz="2400" dirty="0" smtClean="0"/>
              <a:t>All levels of management</a:t>
            </a:r>
          </a:p>
          <a:p>
            <a:pPr>
              <a:buFont typeface="Arial"/>
              <a:buChar char="•"/>
            </a:pPr>
            <a:r>
              <a:rPr lang="en-US" sz="2400" dirty="0" smtClean="0"/>
              <a:t>Longer</a:t>
            </a:r>
            <a:endParaRPr lang="en-US" sz="2400" dirty="0"/>
          </a:p>
        </p:txBody>
      </p:sp>
      <p:sp>
        <p:nvSpPr>
          <p:cNvPr id="8" name="TextBox 7"/>
          <p:cNvSpPr txBox="1"/>
          <p:nvPr/>
        </p:nvSpPr>
        <p:spPr>
          <a:xfrm>
            <a:off x="1380924" y="5967231"/>
            <a:ext cx="7089468" cy="523220"/>
          </a:xfrm>
          <a:prstGeom prst="rect">
            <a:avLst/>
          </a:prstGeom>
          <a:noFill/>
        </p:spPr>
        <p:txBody>
          <a:bodyPr wrap="square" rtlCol="0">
            <a:spAutoFit/>
          </a:bodyPr>
          <a:lstStyle/>
          <a:p>
            <a:r>
              <a:rPr lang="en-US" sz="2800" b="1" dirty="0">
                <a:solidFill>
                  <a:schemeClr val="tx2"/>
                </a:solidFill>
                <a:latin typeface="+mj-lt"/>
              </a:rPr>
              <a:t>Which one is best? Why? In what situation?</a:t>
            </a:r>
          </a:p>
        </p:txBody>
      </p:sp>
    </p:spTree>
    <p:extLst>
      <p:ext uri="{BB962C8B-B14F-4D97-AF65-F5344CB8AC3E}">
        <p14:creationId xmlns:p14="http://schemas.microsoft.com/office/powerpoint/2010/main" val="259645085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5167" y="2523067"/>
            <a:ext cx="8678333" cy="3318933"/>
          </a:xfrm>
        </p:spPr>
        <p:txBody>
          <a:bodyPr>
            <a:noAutofit/>
          </a:bodyPr>
          <a:lstStyle/>
          <a:p>
            <a:pPr marL="236538" indent="-236538" defTabSz="814388">
              <a:lnSpc>
                <a:spcPct val="95000"/>
              </a:lnSpc>
              <a:spcBef>
                <a:spcPct val="50000"/>
              </a:spcBef>
              <a:buFont typeface="Wingdings" charset="0"/>
              <a:buChar char="§"/>
            </a:pPr>
            <a:r>
              <a:rPr lang="fr-FR" b="1" dirty="0" err="1" smtClean="0"/>
              <a:t>Starts</a:t>
            </a:r>
            <a:r>
              <a:rPr lang="fr-FR" b="1" dirty="0" smtClean="0"/>
              <a:t> </a:t>
            </a:r>
            <a:r>
              <a:rPr lang="fr-FR" b="1" dirty="0" err="1"/>
              <a:t>with</a:t>
            </a:r>
            <a:r>
              <a:rPr lang="fr-FR" b="1" dirty="0"/>
              <a:t> Sales and Revenue </a:t>
            </a:r>
            <a:r>
              <a:rPr lang="fr-FR" b="1" dirty="0" err="1"/>
              <a:t>forecast</a:t>
            </a:r>
            <a:r>
              <a:rPr lang="fr-FR" b="1" dirty="0"/>
              <a:t> for the </a:t>
            </a:r>
            <a:r>
              <a:rPr lang="fr-FR" b="1" dirty="0" err="1"/>
              <a:t>coming</a:t>
            </a:r>
            <a:r>
              <a:rPr lang="fr-FR" b="1" dirty="0"/>
              <a:t> </a:t>
            </a:r>
            <a:r>
              <a:rPr lang="fr-FR" b="1" dirty="0" err="1"/>
              <a:t>year</a:t>
            </a:r>
            <a:r>
              <a:rPr lang="fr-FR" b="1" dirty="0"/>
              <a:t> :</a:t>
            </a:r>
          </a:p>
          <a:p>
            <a:pPr marL="693738" lvl="1" indent="-236538" defTabSz="814388">
              <a:lnSpc>
                <a:spcPct val="95000"/>
              </a:lnSpc>
              <a:spcBef>
                <a:spcPts val="800"/>
              </a:spcBef>
              <a:buFont typeface="Lucida Grande" charset="0"/>
              <a:buChar char="-"/>
            </a:pPr>
            <a:r>
              <a:rPr lang="fr-FR" sz="1800" b="1" dirty="0"/>
              <a:t>Must </a:t>
            </a:r>
            <a:r>
              <a:rPr lang="fr-FR" sz="1800" b="1" dirty="0" err="1"/>
              <a:t>involve</a:t>
            </a:r>
            <a:r>
              <a:rPr lang="fr-FR" sz="1800" b="1" dirty="0"/>
              <a:t> people in the </a:t>
            </a:r>
            <a:r>
              <a:rPr lang="fr-FR" sz="1800" b="1" dirty="0" err="1"/>
              <a:t>field</a:t>
            </a:r>
            <a:r>
              <a:rPr lang="fr-FR" sz="1800" b="1" dirty="0"/>
              <a:t> plus </a:t>
            </a:r>
            <a:r>
              <a:rPr lang="fr-FR" sz="1800" b="1" dirty="0" err="1"/>
              <a:t>some</a:t>
            </a:r>
            <a:r>
              <a:rPr lang="fr-FR" sz="1800" b="1" dirty="0"/>
              <a:t> </a:t>
            </a:r>
            <a:r>
              <a:rPr lang="fr-FR" sz="1800" b="1" dirty="0" err="1"/>
              <a:t>market</a:t>
            </a:r>
            <a:r>
              <a:rPr lang="fr-FR" sz="1800" b="1" dirty="0"/>
              <a:t> </a:t>
            </a:r>
            <a:r>
              <a:rPr lang="fr-FR" sz="1800" b="1" dirty="0" err="1"/>
              <a:t>analysts</a:t>
            </a:r>
            <a:r>
              <a:rPr lang="fr-FR" sz="1800" b="1" dirty="0"/>
              <a:t> </a:t>
            </a:r>
          </a:p>
          <a:p>
            <a:pPr marL="693738" lvl="1" indent="-236538" defTabSz="814388">
              <a:lnSpc>
                <a:spcPct val="95000"/>
              </a:lnSpc>
              <a:spcBef>
                <a:spcPts val="800"/>
              </a:spcBef>
              <a:buFont typeface="Lucida Grande" charset="0"/>
              <a:buChar char="-"/>
            </a:pPr>
            <a:r>
              <a:rPr lang="fr-FR" sz="1800" b="1" dirty="0"/>
              <a:t>Look </a:t>
            </a:r>
            <a:r>
              <a:rPr lang="fr-FR" sz="1800" b="1" dirty="0" err="1"/>
              <a:t>at</a:t>
            </a:r>
            <a:r>
              <a:rPr lang="fr-FR" sz="1800" b="1" dirty="0"/>
              <a:t> the </a:t>
            </a:r>
            <a:r>
              <a:rPr lang="fr-FR" sz="1800" b="1" dirty="0" err="1"/>
              <a:t>big</a:t>
            </a:r>
            <a:r>
              <a:rPr lang="fr-FR" sz="1800" b="1" dirty="0"/>
              <a:t> </a:t>
            </a:r>
            <a:r>
              <a:rPr lang="fr-FR" sz="1800" b="1" dirty="0" err="1"/>
              <a:t>customers</a:t>
            </a:r>
            <a:r>
              <a:rPr lang="fr-FR" sz="1800" b="1" dirty="0"/>
              <a:t> and </a:t>
            </a:r>
            <a:r>
              <a:rPr lang="fr-FR" sz="1800" b="1" dirty="0" err="1"/>
              <a:t>their</a:t>
            </a:r>
            <a:r>
              <a:rPr lang="fr-FR" sz="1800" b="1" dirty="0"/>
              <a:t> </a:t>
            </a:r>
            <a:r>
              <a:rPr lang="fr-FR" sz="1800" b="1" dirty="0" err="1"/>
              <a:t>buying</a:t>
            </a:r>
            <a:r>
              <a:rPr lang="fr-FR" sz="1800" b="1" dirty="0"/>
              <a:t> intentions for the </a:t>
            </a:r>
            <a:r>
              <a:rPr lang="fr-FR" sz="1800" b="1" dirty="0" err="1"/>
              <a:t>coming</a:t>
            </a:r>
            <a:r>
              <a:rPr lang="fr-FR" sz="1800" b="1" dirty="0"/>
              <a:t> </a:t>
            </a:r>
            <a:r>
              <a:rPr lang="fr-FR" sz="1800" b="1" dirty="0" err="1"/>
              <a:t>year</a:t>
            </a:r>
            <a:endParaRPr lang="fr-FR" sz="1800" b="1" dirty="0"/>
          </a:p>
          <a:p>
            <a:pPr marL="693738" lvl="1" indent="-236538" defTabSz="814388">
              <a:lnSpc>
                <a:spcPct val="95000"/>
              </a:lnSpc>
              <a:spcBef>
                <a:spcPts val="800"/>
              </a:spcBef>
              <a:buFont typeface="Lucida Grande" charset="0"/>
              <a:buChar char="-"/>
            </a:pPr>
            <a:r>
              <a:rPr lang="fr-FR" sz="1800" b="1" dirty="0"/>
              <a:t>Look </a:t>
            </a:r>
            <a:r>
              <a:rPr lang="fr-FR" sz="1800" b="1" dirty="0" err="1"/>
              <a:t>at</a:t>
            </a:r>
            <a:r>
              <a:rPr lang="fr-FR" sz="1800" b="1" dirty="0"/>
              <a:t> </a:t>
            </a:r>
            <a:r>
              <a:rPr lang="fr-FR" sz="1800" b="1" dirty="0" err="1"/>
              <a:t>historical</a:t>
            </a:r>
            <a:r>
              <a:rPr lang="fr-FR" sz="1800" b="1" dirty="0"/>
              <a:t> Sales trends</a:t>
            </a:r>
          </a:p>
          <a:p>
            <a:pPr marL="693738" lvl="1" indent="-236538" defTabSz="814388">
              <a:lnSpc>
                <a:spcPct val="95000"/>
              </a:lnSpc>
              <a:spcBef>
                <a:spcPts val="800"/>
              </a:spcBef>
              <a:buFont typeface="Lucida Grande" charset="0"/>
              <a:buChar char="-"/>
            </a:pPr>
            <a:r>
              <a:rPr lang="fr-FR" sz="1800" b="1" dirty="0" err="1"/>
              <a:t>Analyze</a:t>
            </a:r>
            <a:r>
              <a:rPr lang="fr-FR" sz="1800" b="1" dirty="0"/>
              <a:t> « adressable » </a:t>
            </a:r>
            <a:r>
              <a:rPr lang="fr-FR" sz="1800" b="1" dirty="0" err="1"/>
              <a:t>market</a:t>
            </a:r>
            <a:r>
              <a:rPr lang="fr-FR" sz="1800" b="1" dirty="0"/>
              <a:t> : </a:t>
            </a:r>
            <a:r>
              <a:rPr lang="fr-FR" sz="1800" b="1" dirty="0" err="1"/>
              <a:t>existing</a:t>
            </a:r>
            <a:r>
              <a:rPr lang="fr-FR" sz="1800" b="1" dirty="0"/>
              <a:t> </a:t>
            </a:r>
            <a:r>
              <a:rPr lang="fr-FR" sz="1800" b="1" dirty="0" err="1"/>
              <a:t>customers</a:t>
            </a:r>
            <a:r>
              <a:rPr lang="fr-FR" sz="1800" b="1" dirty="0"/>
              <a:t> and prospects</a:t>
            </a:r>
          </a:p>
          <a:p>
            <a:pPr marL="693738" lvl="1" indent="-236538" defTabSz="814388">
              <a:lnSpc>
                <a:spcPct val="95000"/>
              </a:lnSpc>
              <a:spcBef>
                <a:spcPts val="800"/>
              </a:spcBef>
              <a:buFont typeface="Lucida Grande" charset="0"/>
              <a:buChar char="-"/>
            </a:pPr>
            <a:r>
              <a:rPr lang="fr-FR" sz="1800" b="1" dirty="0" err="1"/>
              <a:t>Combination</a:t>
            </a:r>
            <a:r>
              <a:rPr lang="fr-FR" sz="1800" b="1" dirty="0"/>
              <a:t> of </a:t>
            </a:r>
            <a:r>
              <a:rPr lang="fr-FR" sz="1800" b="1" dirty="0" err="1"/>
              <a:t>above</a:t>
            </a:r>
            <a:r>
              <a:rPr lang="fr-FR" sz="1800" b="1" dirty="0"/>
              <a:t> </a:t>
            </a:r>
            <a:r>
              <a:rPr lang="fr-FR" sz="1800" b="1" dirty="0" err="1"/>
              <a:t>is</a:t>
            </a:r>
            <a:r>
              <a:rPr lang="fr-FR" sz="1800" b="1" dirty="0"/>
              <a:t> </a:t>
            </a:r>
            <a:r>
              <a:rPr lang="fr-FR" sz="1800" b="1" dirty="0" err="1"/>
              <a:t>likely</a:t>
            </a:r>
            <a:r>
              <a:rPr lang="fr-FR" sz="1800" b="1" dirty="0"/>
              <a:t> to </a:t>
            </a:r>
            <a:r>
              <a:rPr lang="fr-FR" sz="1800" b="1" dirty="0" err="1"/>
              <a:t>provide</a:t>
            </a:r>
            <a:r>
              <a:rPr lang="fr-FR" sz="1800" b="1" dirty="0"/>
              <a:t> </a:t>
            </a:r>
            <a:r>
              <a:rPr lang="fr-FR" sz="1800" b="1" dirty="0" err="1"/>
              <a:t>better</a:t>
            </a:r>
            <a:r>
              <a:rPr lang="fr-FR" sz="1800" b="1" dirty="0"/>
              <a:t> </a:t>
            </a:r>
            <a:r>
              <a:rPr lang="fr-FR" sz="1800" b="1" dirty="0" err="1"/>
              <a:t>resul</a:t>
            </a:r>
            <a:endParaRPr lang="fr-FR" sz="2000" b="1" dirty="0"/>
          </a:p>
          <a:p>
            <a:pPr marL="236538" indent="-236538" defTabSz="814388">
              <a:lnSpc>
                <a:spcPct val="95000"/>
              </a:lnSpc>
              <a:spcBef>
                <a:spcPct val="50000"/>
              </a:spcBef>
              <a:buFont typeface="Wingdings" charset="0"/>
              <a:buChar char="§"/>
            </a:pPr>
            <a:r>
              <a:rPr lang="fr-FR" b="1" dirty="0"/>
              <a:t>Plan must show </a:t>
            </a:r>
            <a:r>
              <a:rPr lang="fr-FR" b="1" dirty="0" err="1"/>
              <a:t>reasonable</a:t>
            </a:r>
            <a:r>
              <a:rPr lang="fr-FR" b="1" dirty="0"/>
              <a:t> balance </a:t>
            </a:r>
            <a:r>
              <a:rPr lang="fr-FR" b="1" dirty="0" err="1"/>
              <a:t>between</a:t>
            </a:r>
            <a:r>
              <a:rPr lang="fr-FR" b="1" dirty="0"/>
              <a:t> </a:t>
            </a:r>
            <a:r>
              <a:rPr lang="fr-FR" b="1" dirty="0" err="1"/>
              <a:t>aggressiveness</a:t>
            </a:r>
            <a:r>
              <a:rPr lang="fr-FR" b="1" dirty="0"/>
              <a:t> and </a:t>
            </a:r>
            <a:r>
              <a:rPr lang="fr-FR" b="1" dirty="0" err="1"/>
              <a:t>conservatism</a:t>
            </a:r>
            <a:r>
              <a:rPr lang="fr-FR" b="1" dirty="0"/>
              <a:t> and</a:t>
            </a:r>
          </a:p>
          <a:p>
            <a:pPr marL="693738" lvl="1" indent="-236538" defTabSz="814388">
              <a:lnSpc>
                <a:spcPct val="95000"/>
              </a:lnSpc>
              <a:spcBef>
                <a:spcPct val="50000"/>
              </a:spcBef>
              <a:buFont typeface="Lucida Grande" charset="0"/>
              <a:buChar char="-"/>
            </a:pPr>
            <a:r>
              <a:rPr lang="fr-FR" sz="1800" b="1" dirty="0"/>
              <a:t>…Be </a:t>
            </a:r>
            <a:r>
              <a:rPr lang="fr-FR" sz="1800" b="1" dirty="0" err="1"/>
              <a:t>accepted</a:t>
            </a:r>
            <a:r>
              <a:rPr lang="fr-FR" sz="1800" b="1" dirty="0"/>
              <a:t> by Sales people</a:t>
            </a:r>
          </a:p>
          <a:p>
            <a:pPr marL="693738" lvl="1" indent="-236538" defTabSz="814388">
              <a:lnSpc>
                <a:spcPct val="95000"/>
              </a:lnSpc>
              <a:spcBef>
                <a:spcPct val="50000"/>
              </a:spcBef>
              <a:buFont typeface="Lucida Grande" charset="0"/>
              <a:buChar char="-"/>
            </a:pPr>
            <a:r>
              <a:rPr lang="fr-FR" sz="1800" b="1" dirty="0"/>
              <a:t>…Be </a:t>
            </a:r>
            <a:r>
              <a:rPr lang="fr-FR" sz="1800" b="1" dirty="0" err="1"/>
              <a:t>supported</a:t>
            </a:r>
            <a:r>
              <a:rPr lang="fr-FR" sz="1800" b="1" dirty="0"/>
              <a:t> by </a:t>
            </a:r>
            <a:r>
              <a:rPr lang="fr-FR" sz="1800" b="1" dirty="0" err="1"/>
              <a:t>manufacturing</a:t>
            </a:r>
            <a:r>
              <a:rPr lang="fr-FR" sz="1800" b="1" dirty="0"/>
              <a:t> </a:t>
            </a:r>
            <a:r>
              <a:rPr lang="fr-FR" sz="1800" b="1" dirty="0" err="1"/>
              <a:t>capacity</a:t>
            </a:r>
            <a:endParaRPr lang="fr-FR" sz="1800" b="1" dirty="0"/>
          </a:p>
        </p:txBody>
      </p:sp>
      <p:sp>
        <p:nvSpPr>
          <p:cNvPr id="3" name="Title 2"/>
          <p:cNvSpPr>
            <a:spLocks noGrp="1"/>
          </p:cNvSpPr>
          <p:nvPr>
            <p:ph type="title"/>
          </p:nvPr>
        </p:nvSpPr>
        <p:spPr/>
        <p:txBody>
          <a:bodyPr/>
          <a:lstStyle/>
          <a:p>
            <a:r>
              <a:rPr lang="en-US" dirty="0" smtClean="0"/>
              <a:t>IT budget is part of a larger “company budget”</a:t>
            </a:r>
            <a:endParaRPr lang="en-US" dirty="0"/>
          </a:p>
        </p:txBody>
      </p:sp>
    </p:spTree>
    <p:extLst>
      <p:ext uri="{BB962C8B-B14F-4D97-AF65-F5344CB8AC3E}">
        <p14:creationId xmlns:p14="http://schemas.microsoft.com/office/powerpoint/2010/main" val="262520227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Course schedule and contents</a:t>
            </a:r>
            <a:endParaRPr lang="en-US" dirty="0"/>
          </a:p>
        </p:txBody>
      </p:sp>
      <p:sp>
        <p:nvSpPr>
          <p:cNvPr id="5" name="Rounded Rectangle 4"/>
          <p:cNvSpPr/>
          <p:nvPr/>
        </p:nvSpPr>
        <p:spPr>
          <a:xfrm>
            <a:off x="235260" y="3835400"/>
            <a:ext cx="8692840" cy="115206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rgbClr val="FFFFFF"/>
              </a:solidFill>
            </a:endParaRPr>
          </a:p>
        </p:txBody>
      </p:sp>
      <p:sp>
        <p:nvSpPr>
          <p:cNvPr id="4" name="Content Placeholder 1"/>
          <p:cNvSpPr txBox="1">
            <a:spLocks/>
          </p:cNvSpPr>
          <p:nvPr/>
        </p:nvSpPr>
        <p:spPr>
          <a:xfrm>
            <a:off x="1199992" y="2683331"/>
            <a:ext cx="6884413" cy="3450696"/>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Font typeface="Symbol" pitchFamily="18" charset="2"/>
              <a:buNone/>
            </a:pPr>
            <a:r>
              <a:rPr lang="en-US" sz="2000" b="1" dirty="0" smtClean="0"/>
              <a:t>Session 1 </a:t>
            </a:r>
          </a:p>
          <a:p>
            <a:pPr>
              <a:buFont typeface="Arial"/>
              <a:buChar char="•"/>
            </a:pPr>
            <a:r>
              <a:rPr lang="en-US" sz="2000" dirty="0" smtClean="0"/>
              <a:t>Introduction</a:t>
            </a:r>
          </a:p>
          <a:p>
            <a:pPr>
              <a:buFont typeface="Arial"/>
              <a:buChar char="•"/>
            </a:pPr>
            <a:r>
              <a:rPr lang="en-US" sz="2000" dirty="0" smtClean="0"/>
              <a:t>Corporate Finance general concepts</a:t>
            </a:r>
          </a:p>
          <a:p>
            <a:pPr marL="0" indent="0">
              <a:buFont typeface="Symbol" pitchFamily="18" charset="2"/>
              <a:buNone/>
            </a:pPr>
            <a:r>
              <a:rPr lang="en-US" sz="2000" b="1" dirty="0" smtClean="0"/>
              <a:t>Session 2 </a:t>
            </a:r>
          </a:p>
          <a:p>
            <a:pPr>
              <a:buFont typeface="Arial"/>
              <a:buChar char="•"/>
            </a:pPr>
            <a:r>
              <a:rPr lang="en-US" sz="2000" dirty="0" smtClean="0"/>
              <a:t>Planning and Budgeting, Cost Management</a:t>
            </a:r>
          </a:p>
          <a:p>
            <a:pPr>
              <a:buFont typeface="Arial"/>
              <a:buChar char="•"/>
            </a:pPr>
            <a:r>
              <a:rPr lang="en-US" sz="2000" dirty="0" smtClean="0"/>
              <a:t>Case study</a:t>
            </a:r>
          </a:p>
          <a:p>
            <a:pPr marL="0" indent="0">
              <a:buFont typeface="Symbol" pitchFamily="18" charset="2"/>
              <a:buNone/>
            </a:pPr>
            <a:r>
              <a:rPr lang="en-US" sz="2000" b="1" dirty="0" smtClean="0"/>
              <a:t>Session 3</a:t>
            </a:r>
            <a:endParaRPr lang="en-US" sz="2000" dirty="0" smtClean="0"/>
          </a:p>
          <a:p>
            <a:pPr>
              <a:buFont typeface="Arial"/>
              <a:buChar char="•"/>
            </a:pPr>
            <a:r>
              <a:rPr lang="en-US" sz="2000" dirty="0" smtClean="0"/>
              <a:t>Project value case</a:t>
            </a:r>
          </a:p>
          <a:p>
            <a:pPr>
              <a:buFont typeface="Arial"/>
              <a:buChar char="•"/>
            </a:pPr>
            <a:r>
              <a:rPr lang="en-US" sz="2000" dirty="0" smtClean="0"/>
              <a:t>Case study</a:t>
            </a:r>
            <a:endParaRPr lang="en-US" sz="2000" dirty="0"/>
          </a:p>
        </p:txBody>
      </p:sp>
    </p:spTree>
    <p:extLst>
      <p:ext uri="{BB962C8B-B14F-4D97-AF65-F5344CB8AC3E}">
        <p14:creationId xmlns:p14="http://schemas.microsoft.com/office/powerpoint/2010/main" val="224374129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5167" y="2383367"/>
            <a:ext cx="8678333" cy="3318933"/>
          </a:xfrm>
        </p:spPr>
        <p:txBody>
          <a:bodyPr>
            <a:noAutofit/>
          </a:bodyPr>
          <a:lstStyle/>
          <a:p>
            <a:pPr marL="236538" indent="-236538" defTabSz="814388">
              <a:lnSpc>
                <a:spcPct val="95000"/>
              </a:lnSpc>
              <a:spcBef>
                <a:spcPct val="50000"/>
              </a:spcBef>
              <a:buFont typeface="Wingdings" charset="0"/>
              <a:buChar char="§"/>
            </a:pPr>
            <a:r>
              <a:rPr lang="fr-FR" b="1" dirty="0"/>
              <a:t>Once Sales / Revenue </a:t>
            </a:r>
            <a:r>
              <a:rPr lang="fr-FR" b="1" dirty="0" err="1"/>
              <a:t>is</a:t>
            </a:r>
            <a:r>
              <a:rPr lang="fr-FR" b="1" dirty="0"/>
              <a:t> </a:t>
            </a:r>
            <a:r>
              <a:rPr lang="fr-FR" b="1" dirty="0" err="1"/>
              <a:t>determine</a:t>
            </a:r>
            <a:r>
              <a:rPr lang="fr-FR" b="1" dirty="0"/>
              <a:t>, </a:t>
            </a:r>
            <a:r>
              <a:rPr lang="fr-FR" b="1" dirty="0" err="1"/>
              <a:t>apply</a:t>
            </a:r>
            <a:r>
              <a:rPr lang="fr-FR" b="1" dirty="0"/>
              <a:t> </a:t>
            </a:r>
            <a:r>
              <a:rPr lang="fr-FR" b="1" dirty="0" err="1"/>
              <a:t>company’s</a:t>
            </a:r>
            <a:r>
              <a:rPr lang="fr-FR" b="1" dirty="0"/>
              <a:t> </a:t>
            </a:r>
            <a:r>
              <a:rPr lang="fr-FR" b="1" dirty="0" err="1"/>
              <a:t>financial</a:t>
            </a:r>
            <a:r>
              <a:rPr lang="fr-FR" b="1" dirty="0"/>
              <a:t> model to </a:t>
            </a:r>
            <a:r>
              <a:rPr lang="fr-FR" b="1" dirty="0" err="1"/>
              <a:t>get</a:t>
            </a:r>
            <a:r>
              <a:rPr lang="fr-FR" b="1" dirty="0"/>
              <a:t> the </a:t>
            </a:r>
            <a:r>
              <a:rPr lang="fr-FR" b="1" dirty="0" err="1"/>
              <a:t>rest</a:t>
            </a:r>
            <a:r>
              <a:rPr lang="fr-FR" b="1" dirty="0"/>
              <a:t> of the P&amp;L</a:t>
            </a:r>
          </a:p>
          <a:p>
            <a:pPr marL="693738" lvl="1" indent="-236538" defTabSz="814388">
              <a:lnSpc>
                <a:spcPct val="95000"/>
              </a:lnSpc>
              <a:spcBef>
                <a:spcPts val="800"/>
              </a:spcBef>
              <a:buFont typeface="Lucida Grande" charset="0"/>
              <a:buChar char="-"/>
            </a:pPr>
            <a:r>
              <a:rPr lang="fr-FR" sz="1800" b="1" dirty="0"/>
              <a:t>Gross profit</a:t>
            </a:r>
          </a:p>
          <a:p>
            <a:pPr marL="693738" lvl="1" indent="-236538" defTabSz="814388">
              <a:lnSpc>
                <a:spcPct val="95000"/>
              </a:lnSpc>
              <a:spcBef>
                <a:spcPts val="800"/>
              </a:spcBef>
              <a:buFont typeface="Lucida Grande" charset="0"/>
              <a:buChar char="-"/>
            </a:pPr>
            <a:r>
              <a:rPr lang="fr-FR" sz="1800" b="1" dirty="0"/>
              <a:t>% of </a:t>
            </a:r>
            <a:r>
              <a:rPr lang="fr-FR" sz="1800" b="1" dirty="0" err="1"/>
              <a:t>expenses</a:t>
            </a:r>
            <a:endParaRPr lang="fr-FR" sz="1800" b="1" dirty="0"/>
          </a:p>
          <a:p>
            <a:pPr marL="693738" lvl="1" indent="-236538" defTabSz="814388">
              <a:lnSpc>
                <a:spcPct val="95000"/>
              </a:lnSpc>
              <a:spcBef>
                <a:spcPts val="800"/>
              </a:spcBef>
              <a:buFont typeface="Lucida Grande" charset="0"/>
              <a:buChar char="-"/>
            </a:pPr>
            <a:r>
              <a:rPr lang="fr-FR" sz="1800" b="1" dirty="0"/>
              <a:t>Split of </a:t>
            </a:r>
            <a:r>
              <a:rPr lang="fr-FR" sz="1800" b="1" dirty="0" err="1"/>
              <a:t>expenses</a:t>
            </a:r>
            <a:r>
              <a:rPr lang="fr-FR" sz="1800" b="1" dirty="0"/>
              <a:t> : R&amp;D, Sales and Marketing, G&amp;</a:t>
            </a:r>
            <a:r>
              <a:rPr lang="fr-FR" sz="1800" b="1" dirty="0" smtClean="0"/>
              <a:t>A </a:t>
            </a:r>
            <a:r>
              <a:rPr lang="fr-FR" sz="1800" b="1" dirty="0" err="1" smtClean="0"/>
              <a:t>including</a:t>
            </a:r>
            <a:r>
              <a:rPr lang="fr-FR" sz="1800" b="1" dirty="0" smtClean="0"/>
              <a:t> IT</a:t>
            </a:r>
            <a:endParaRPr lang="fr-FR" sz="1800" b="1" dirty="0"/>
          </a:p>
          <a:p>
            <a:pPr marL="693738" lvl="1" indent="-236538" defTabSz="814388">
              <a:lnSpc>
                <a:spcPct val="95000"/>
              </a:lnSpc>
              <a:spcBef>
                <a:spcPts val="800"/>
              </a:spcBef>
              <a:buFont typeface="Lucida Grande" charset="0"/>
              <a:buChar char="-"/>
            </a:pPr>
            <a:r>
              <a:rPr lang="fr-FR" sz="1800" b="1" dirty="0"/>
              <a:t>Net </a:t>
            </a:r>
            <a:r>
              <a:rPr lang="fr-FR" sz="1800" b="1" dirty="0" err="1"/>
              <a:t>income</a:t>
            </a:r>
            <a:r>
              <a:rPr lang="fr-FR" sz="1800" b="1" dirty="0"/>
              <a:t> </a:t>
            </a:r>
            <a:endParaRPr lang="fr-FR" sz="2000" b="1" dirty="0"/>
          </a:p>
          <a:p>
            <a:pPr marL="236538" indent="-236538" defTabSz="814388">
              <a:lnSpc>
                <a:spcPct val="95000"/>
              </a:lnSpc>
              <a:spcBef>
                <a:spcPct val="50000"/>
              </a:spcBef>
              <a:buFont typeface="Wingdings" charset="0"/>
              <a:buChar char="§"/>
            </a:pPr>
            <a:r>
              <a:rPr lang="fr-FR" b="1" dirty="0" err="1"/>
              <a:t>Budgeting</a:t>
            </a:r>
            <a:r>
              <a:rPr lang="fr-FR" b="1" dirty="0"/>
              <a:t> </a:t>
            </a:r>
            <a:r>
              <a:rPr lang="fr-FR" b="1" dirty="0" err="1"/>
              <a:t>is</a:t>
            </a:r>
            <a:r>
              <a:rPr lang="fr-FR" b="1" dirty="0"/>
              <a:t> a « Trial and </a:t>
            </a:r>
            <a:r>
              <a:rPr lang="fr-FR" b="1" dirty="0" err="1"/>
              <a:t>error</a:t>
            </a:r>
            <a:r>
              <a:rPr lang="fr-FR" b="1" dirty="0"/>
              <a:t> » </a:t>
            </a:r>
            <a:r>
              <a:rPr lang="fr-FR" b="1" dirty="0" err="1"/>
              <a:t>process</a:t>
            </a:r>
            <a:endParaRPr lang="fr-FR" b="1" dirty="0"/>
          </a:p>
          <a:p>
            <a:pPr marL="236538" indent="-236538" defTabSz="814388">
              <a:lnSpc>
                <a:spcPct val="95000"/>
              </a:lnSpc>
              <a:spcBef>
                <a:spcPct val="50000"/>
              </a:spcBef>
              <a:buFont typeface="Wingdings" charset="0"/>
              <a:buChar char="§"/>
            </a:pPr>
            <a:r>
              <a:rPr lang="fr-FR" b="1" dirty="0"/>
              <a:t>Key to </a:t>
            </a:r>
            <a:r>
              <a:rPr lang="fr-FR" b="1" dirty="0" err="1"/>
              <a:t>measure</a:t>
            </a:r>
            <a:r>
              <a:rPr lang="fr-FR" b="1" dirty="0"/>
              <a:t> Budget vs </a:t>
            </a:r>
            <a:r>
              <a:rPr lang="fr-FR" b="1" dirty="0" err="1"/>
              <a:t>Forecast</a:t>
            </a:r>
            <a:r>
              <a:rPr lang="fr-FR" b="1" dirty="0"/>
              <a:t> vs </a:t>
            </a:r>
            <a:r>
              <a:rPr lang="fr-FR" b="1" dirty="0" err="1"/>
              <a:t>Actuals</a:t>
            </a:r>
            <a:r>
              <a:rPr lang="fr-FR" b="1" dirty="0"/>
              <a:t> and </a:t>
            </a:r>
            <a:r>
              <a:rPr lang="fr-FR" b="1" dirty="0" err="1"/>
              <a:t>assess</a:t>
            </a:r>
            <a:r>
              <a:rPr lang="fr-FR" b="1" dirty="0"/>
              <a:t> </a:t>
            </a:r>
            <a:r>
              <a:rPr lang="fr-FR" b="1" dirty="0" err="1"/>
              <a:t>Forecast</a:t>
            </a:r>
            <a:r>
              <a:rPr lang="fr-FR" b="1" dirty="0"/>
              <a:t> </a:t>
            </a:r>
            <a:r>
              <a:rPr lang="fr-FR" b="1" dirty="0" err="1"/>
              <a:t>accuracy</a:t>
            </a:r>
            <a:r>
              <a:rPr lang="fr-FR" b="1" dirty="0"/>
              <a:t> : </a:t>
            </a:r>
            <a:r>
              <a:rPr lang="fr-FR" b="1" dirty="0" err="1"/>
              <a:t>it</a:t>
            </a:r>
            <a:r>
              <a:rPr lang="fr-FR" b="1" dirty="0"/>
              <a:t> </a:t>
            </a:r>
            <a:r>
              <a:rPr lang="fr-FR" b="1" dirty="0" err="1"/>
              <a:t>is</a:t>
            </a:r>
            <a:r>
              <a:rPr lang="fr-FR" b="1" dirty="0"/>
              <a:t> an on </a:t>
            </a:r>
            <a:r>
              <a:rPr lang="fr-FR" b="1" dirty="0" err="1"/>
              <a:t>going</a:t>
            </a:r>
            <a:r>
              <a:rPr lang="fr-FR" b="1" dirty="0"/>
              <a:t> </a:t>
            </a:r>
            <a:r>
              <a:rPr lang="fr-FR" b="1" dirty="0" err="1"/>
              <a:t>task</a:t>
            </a:r>
            <a:r>
              <a:rPr lang="fr-FR" b="1" dirty="0"/>
              <a:t>…</a:t>
            </a:r>
          </a:p>
          <a:p>
            <a:pPr marL="693738" lvl="1" indent="-236538" defTabSz="814388">
              <a:lnSpc>
                <a:spcPct val="95000"/>
              </a:lnSpc>
              <a:spcBef>
                <a:spcPct val="50000"/>
              </a:spcBef>
              <a:buFont typeface="Lucida Grande" charset="0"/>
              <a:buChar char="-"/>
            </a:pPr>
            <a:r>
              <a:rPr lang="fr-FR" sz="1800" b="1" dirty="0"/>
              <a:t>Variance </a:t>
            </a:r>
            <a:r>
              <a:rPr lang="fr-FR" sz="1800" b="1" dirty="0" err="1"/>
              <a:t>analysis</a:t>
            </a:r>
            <a:r>
              <a:rPr lang="fr-FR" sz="1800" b="1" dirty="0"/>
              <a:t> : </a:t>
            </a:r>
            <a:r>
              <a:rPr lang="fr-FR" sz="1800" b="1" dirty="0" err="1"/>
              <a:t>Why</a:t>
            </a:r>
            <a:r>
              <a:rPr lang="fr-FR" sz="1800" b="1" dirty="0"/>
              <a:t> do </a:t>
            </a:r>
            <a:r>
              <a:rPr lang="fr-FR" sz="1800" b="1" dirty="0" err="1"/>
              <a:t>we</a:t>
            </a:r>
            <a:r>
              <a:rPr lang="fr-FR" sz="1800" b="1" dirty="0"/>
              <a:t> </a:t>
            </a:r>
            <a:r>
              <a:rPr lang="fr-FR" sz="1800" b="1" dirty="0" err="1"/>
              <a:t>see</a:t>
            </a:r>
            <a:r>
              <a:rPr lang="fr-FR" sz="1800" b="1" dirty="0"/>
              <a:t> a variance ? </a:t>
            </a:r>
            <a:r>
              <a:rPr lang="fr-FR" sz="1800" b="1" dirty="0" err="1"/>
              <a:t>What</a:t>
            </a:r>
            <a:r>
              <a:rPr lang="fr-FR" sz="1800" b="1" dirty="0"/>
              <a:t> </a:t>
            </a:r>
            <a:r>
              <a:rPr lang="fr-FR" sz="1800" b="1" dirty="0" err="1"/>
              <a:t>immediate</a:t>
            </a:r>
            <a:r>
              <a:rPr lang="fr-FR" sz="1800" b="1" dirty="0"/>
              <a:t> action </a:t>
            </a:r>
            <a:r>
              <a:rPr lang="fr-FR" sz="1800" b="1" dirty="0" err="1"/>
              <a:t>should</a:t>
            </a:r>
            <a:r>
              <a:rPr lang="fr-FR" sz="1800" b="1" dirty="0"/>
              <a:t> </a:t>
            </a:r>
            <a:r>
              <a:rPr lang="fr-FR" sz="1800" b="1" dirty="0" err="1"/>
              <a:t>we</a:t>
            </a:r>
            <a:r>
              <a:rPr lang="fr-FR" sz="1800" b="1" dirty="0"/>
              <a:t> </a:t>
            </a:r>
            <a:r>
              <a:rPr lang="fr-FR" sz="1800" b="1" dirty="0" err="1"/>
              <a:t>take</a:t>
            </a:r>
            <a:r>
              <a:rPr lang="fr-FR" sz="1800" b="1" dirty="0"/>
              <a:t> ? </a:t>
            </a:r>
            <a:r>
              <a:rPr lang="fr-FR" sz="1800" b="1" dirty="0" err="1"/>
              <a:t>What</a:t>
            </a:r>
            <a:r>
              <a:rPr lang="fr-FR" sz="1800" b="1" dirty="0"/>
              <a:t> are the </a:t>
            </a:r>
            <a:r>
              <a:rPr lang="fr-FR" sz="1800" b="1" dirty="0" err="1"/>
              <a:t>learnings</a:t>
            </a:r>
            <a:r>
              <a:rPr lang="fr-FR" sz="1800" b="1" dirty="0"/>
              <a:t> for the </a:t>
            </a:r>
            <a:r>
              <a:rPr lang="fr-FR" sz="1800" b="1" dirty="0" err="1"/>
              <a:t>next</a:t>
            </a:r>
            <a:r>
              <a:rPr lang="fr-FR" sz="1800" b="1" dirty="0"/>
              <a:t> budget cycle ?</a:t>
            </a:r>
            <a:endParaRPr lang="fr-FR" sz="2000" b="1" dirty="0"/>
          </a:p>
        </p:txBody>
      </p:sp>
      <p:sp>
        <p:nvSpPr>
          <p:cNvPr id="3" name="Title 2"/>
          <p:cNvSpPr>
            <a:spLocks noGrp="1"/>
          </p:cNvSpPr>
          <p:nvPr>
            <p:ph type="title"/>
          </p:nvPr>
        </p:nvSpPr>
        <p:spPr/>
        <p:txBody>
          <a:bodyPr/>
          <a:lstStyle/>
          <a:p>
            <a:r>
              <a:rPr lang="en-US" dirty="0" smtClean="0"/>
              <a:t>IT budget is part of a larger “company budget”</a:t>
            </a:r>
            <a:endParaRPr lang="en-US" dirty="0"/>
          </a:p>
        </p:txBody>
      </p:sp>
    </p:spTree>
    <p:extLst>
      <p:ext uri="{BB962C8B-B14F-4D97-AF65-F5344CB8AC3E}">
        <p14:creationId xmlns:p14="http://schemas.microsoft.com/office/powerpoint/2010/main" val="332177705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032" y="1610610"/>
            <a:ext cx="7772400" cy="2376950"/>
          </a:xfrm>
        </p:spPr>
        <p:txBody>
          <a:bodyPr/>
          <a:lstStyle/>
          <a:p>
            <a:r>
              <a:rPr lang="en-US" dirty="0" smtClean="0"/>
              <a:t>Portfolio based</a:t>
            </a:r>
            <a:br>
              <a:rPr lang="en-US" dirty="0" smtClean="0"/>
            </a:br>
            <a:r>
              <a:rPr lang="en-US" dirty="0" smtClean="0"/>
              <a:t>investment planning</a:t>
            </a:r>
            <a:endParaRPr lang="en-US" dirty="0"/>
          </a:p>
        </p:txBody>
      </p:sp>
    </p:spTree>
    <p:extLst>
      <p:ext uri="{BB962C8B-B14F-4D97-AF65-F5344CB8AC3E}">
        <p14:creationId xmlns:p14="http://schemas.microsoft.com/office/powerpoint/2010/main" val="270103918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5257800" y="5592764"/>
            <a:ext cx="2419350" cy="509588"/>
          </a:xfrm>
          <a:prstGeom prst="rect">
            <a:avLst/>
          </a:prstGeom>
          <a:solidFill>
            <a:srgbClr val="D9D9D9"/>
          </a:solidFill>
          <a:ln w="9525" cap="flat" cmpd="sng" algn="ctr">
            <a:noFill/>
            <a:prstDash val="solid"/>
            <a:round/>
            <a:headEnd type="none" w="med" len="med"/>
            <a:tailEnd type="none" w="med" len="med"/>
          </a:ln>
          <a:effectLst>
            <a:outerShdw blurRad="50800" dist="38100" dir="2700000" algn="tl" rotWithShape="0">
              <a:schemeClr val="bg1">
                <a:lumMod val="95000"/>
                <a:alpha val="43000"/>
              </a:schemeClr>
            </a:outerShdw>
          </a:effectLst>
        </p:spPr>
        <p:txBody>
          <a:bodyPr lIns="82124" tIns="41061" rIns="82124" bIns="41061" anchor="ctr">
            <a:spAutoFit/>
          </a:bodyPr>
          <a:lstStyle/>
          <a:p>
            <a:pPr defTabSz="814388">
              <a:defRPr/>
            </a:pPr>
            <a:endParaRPr lang="en-US">
              <a:ea typeface="+mn-ea"/>
              <a:cs typeface="+mn-cs"/>
            </a:endParaRPr>
          </a:p>
        </p:txBody>
      </p:sp>
      <p:sp>
        <p:nvSpPr>
          <p:cNvPr id="3" name="Title 2"/>
          <p:cNvSpPr>
            <a:spLocks noGrp="1"/>
          </p:cNvSpPr>
          <p:nvPr>
            <p:ph type="title"/>
          </p:nvPr>
        </p:nvSpPr>
        <p:spPr/>
        <p:txBody>
          <a:bodyPr/>
          <a:lstStyle/>
          <a:p>
            <a:r>
              <a:rPr lang="en-US" dirty="0" smtClean="0"/>
              <a:t>Demand Management</a:t>
            </a:r>
            <a:endParaRPr lang="en-US" dirty="0"/>
          </a:p>
        </p:txBody>
      </p:sp>
      <p:sp>
        <p:nvSpPr>
          <p:cNvPr id="6" name="Rectangle 5"/>
          <p:cNvSpPr/>
          <p:nvPr/>
        </p:nvSpPr>
        <p:spPr bwMode="auto">
          <a:xfrm>
            <a:off x="5257800" y="4867276"/>
            <a:ext cx="2419350" cy="509588"/>
          </a:xfrm>
          <a:prstGeom prst="rect">
            <a:avLst/>
          </a:prstGeom>
          <a:solidFill>
            <a:srgbClr val="D9D9D9"/>
          </a:solidFill>
          <a:ln w="9525" cap="flat" cmpd="sng" algn="ctr">
            <a:noFill/>
            <a:prstDash val="solid"/>
            <a:round/>
            <a:headEnd type="none" w="med" len="med"/>
            <a:tailEnd type="none" w="med" len="med"/>
          </a:ln>
          <a:effectLst>
            <a:outerShdw blurRad="50800" dist="38100" dir="2700000" algn="tl" rotWithShape="0">
              <a:schemeClr val="bg1">
                <a:lumMod val="95000"/>
                <a:alpha val="43000"/>
              </a:schemeClr>
            </a:outerShdw>
          </a:effectLst>
        </p:spPr>
        <p:txBody>
          <a:bodyPr lIns="82124" tIns="41061" rIns="82124" bIns="41061" anchor="ctr">
            <a:spAutoFit/>
          </a:bodyPr>
          <a:lstStyle/>
          <a:p>
            <a:pPr defTabSz="814388">
              <a:defRPr/>
            </a:pPr>
            <a:endParaRPr lang="en-US">
              <a:ea typeface="+mn-ea"/>
              <a:cs typeface="+mn-cs"/>
            </a:endParaRPr>
          </a:p>
        </p:txBody>
      </p:sp>
      <p:sp>
        <p:nvSpPr>
          <p:cNvPr id="7" name="Rectangle 6"/>
          <p:cNvSpPr/>
          <p:nvPr/>
        </p:nvSpPr>
        <p:spPr bwMode="auto">
          <a:xfrm>
            <a:off x="5257800" y="4168776"/>
            <a:ext cx="2419350" cy="509588"/>
          </a:xfrm>
          <a:prstGeom prst="rect">
            <a:avLst/>
          </a:prstGeom>
          <a:solidFill>
            <a:srgbClr val="D9D9D9"/>
          </a:solidFill>
          <a:ln w="9525" cap="flat" cmpd="sng" algn="ctr">
            <a:solidFill>
              <a:srgbClr val="FFFFFF"/>
            </a:solidFill>
            <a:prstDash val="solid"/>
            <a:round/>
            <a:headEnd type="none" w="med" len="med"/>
            <a:tailEnd type="none" w="med" len="med"/>
          </a:ln>
          <a:effectLst>
            <a:outerShdw blurRad="50800" dist="38100" dir="2700000" algn="tl" rotWithShape="0">
              <a:schemeClr val="bg1">
                <a:lumMod val="95000"/>
                <a:alpha val="43000"/>
              </a:schemeClr>
            </a:outerShdw>
          </a:effectLst>
        </p:spPr>
        <p:txBody>
          <a:bodyPr lIns="82124" tIns="41061" rIns="82124" bIns="41061" anchor="ctr">
            <a:spAutoFit/>
          </a:bodyPr>
          <a:lstStyle/>
          <a:p>
            <a:pPr defTabSz="814388">
              <a:defRPr/>
            </a:pPr>
            <a:endParaRPr lang="en-US">
              <a:ea typeface="+mn-ea"/>
              <a:cs typeface="+mn-cs"/>
            </a:endParaRPr>
          </a:p>
        </p:txBody>
      </p:sp>
      <p:sp>
        <p:nvSpPr>
          <p:cNvPr id="8" name="Rectangle 4"/>
          <p:cNvSpPr>
            <a:spLocks noChangeArrowheads="1"/>
          </p:cNvSpPr>
          <p:nvPr/>
        </p:nvSpPr>
        <p:spPr bwMode="auto">
          <a:xfrm>
            <a:off x="247650" y="1346200"/>
            <a:ext cx="815975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lstStyle/>
          <a:p>
            <a:pPr marL="236538" indent="-236538" algn="l" defTabSz="814388">
              <a:lnSpc>
                <a:spcPct val="95000"/>
              </a:lnSpc>
              <a:spcBef>
                <a:spcPct val="50000"/>
              </a:spcBef>
              <a:buClr>
                <a:schemeClr val="accent1"/>
              </a:buClr>
              <a:buSzPct val="100000"/>
              <a:buFont typeface="Wingdings" charset="0"/>
              <a:buNone/>
            </a:pPr>
            <a:endParaRPr lang="en-US" b="1" dirty="0">
              <a:solidFill>
                <a:srgbClr val="000090"/>
              </a:solidFill>
            </a:endParaRPr>
          </a:p>
          <a:p>
            <a:pPr marL="236538" indent="-236538" algn="l" defTabSz="814388">
              <a:lnSpc>
                <a:spcPct val="95000"/>
              </a:lnSpc>
              <a:spcBef>
                <a:spcPct val="50000"/>
              </a:spcBef>
              <a:buClr>
                <a:schemeClr val="accent1"/>
              </a:buClr>
              <a:buSzPct val="100000"/>
              <a:buFont typeface="Wingdings" charset="0"/>
              <a:buChar char="§"/>
            </a:pPr>
            <a:endParaRPr lang="fr-FR" b="1" dirty="0">
              <a:solidFill>
                <a:srgbClr val="000090"/>
              </a:solidFill>
            </a:endParaRPr>
          </a:p>
          <a:p>
            <a:pPr marL="236538" indent="-236538" algn="l" defTabSz="814388">
              <a:lnSpc>
                <a:spcPct val="95000"/>
              </a:lnSpc>
              <a:spcBef>
                <a:spcPct val="50000"/>
              </a:spcBef>
              <a:buClr>
                <a:schemeClr val="accent1"/>
              </a:buClr>
              <a:buSzPct val="100000"/>
              <a:buFont typeface="Wingdings" charset="0"/>
              <a:buChar char="§"/>
            </a:pPr>
            <a:r>
              <a:rPr lang="fr-FR" sz="2400" b="1" dirty="0" err="1">
                <a:solidFill>
                  <a:srgbClr val="000090"/>
                </a:solidFill>
              </a:rPr>
              <a:t>Demand</a:t>
            </a:r>
            <a:r>
              <a:rPr lang="fr-FR" sz="2400" b="1" dirty="0">
                <a:solidFill>
                  <a:srgbClr val="000090"/>
                </a:solidFill>
              </a:rPr>
              <a:t> management</a:t>
            </a:r>
          </a:p>
          <a:p>
            <a:pPr marL="693738" lvl="1" indent="-236538" algn="l" defTabSz="814388">
              <a:lnSpc>
                <a:spcPct val="95000"/>
              </a:lnSpc>
              <a:spcBef>
                <a:spcPts val="600"/>
              </a:spcBef>
              <a:buClr>
                <a:schemeClr val="accent1"/>
              </a:buClr>
              <a:buSzPct val="100000"/>
              <a:buFontTx/>
              <a:buChar char="-"/>
            </a:pPr>
            <a:r>
              <a:rPr lang="fr-FR" sz="2000" b="1" dirty="0">
                <a:solidFill>
                  <a:srgbClr val="000090"/>
                </a:solidFill>
              </a:rPr>
              <a:t>IT : </a:t>
            </a:r>
            <a:r>
              <a:rPr lang="fr-FR" sz="2000" b="1" dirty="0" err="1">
                <a:solidFill>
                  <a:srgbClr val="000090"/>
                </a:solidFill>
              </a:rPr>
              <a:t>from</a:t>
            </a:r>
            <a:r>
              <a:rPr lang="fr-FR" sz="2000" b="1" dirty="0">
                <a:solidFill>
                  <a:srgbClr val="000090"/>
                </a:solidFill>
              </a:rPr>
              <a:t> </a:t>
            </a:r>
            <a:r>
              <a:rPr lang="fr-FR" sz="2000" b="1" dirty="0" err="1">
                <a:solidFill>
                  <a:srgbClr val="000090"/>
                </a:solidFill>
              </a:rPr>
              <a:t>Internal</a:t>
            </a:r>
            <a:r>
              <a:rPr lang="fr-FR" sz="2000" b="1" dirty="0">
                <a:solidFill>
                  <a:srgbClr val="000090"/>
                </a:solidFill>
              </a:rPr>
              <a:t> Service provider to </a:t>
            </a:r>
            <a:r>
              <a:rPr lang="fr-FR" sz="2000" b="1" dirty="0" err="1">
                <a:solidFill>
                  <a:srgbClr val="000090"/>
                </a:solidFill>
              </a:rPr>
              <a:t>Strategic</a:t>
            </a:r>
            <a:r>
              <a:rPr lang="fr-FR" sz="2000" b="1" dirty="0">
                <a:solidFill>
                  <a:srgbClr val="000090"/>
                </a:solidFill>
              </a:rPr>
              <a:t> </a:t>
            </a:r>
            <a:r>
              <a:rPr lang="fr-FR" sz="2000" b="1" dirty="0" err="1">
                <a:solidFill>
                  <a:srgbClr val="000090"/>
                </a:solidFill>
              </a:rPr>
              <a:t>differentiator</a:t>
            </a:r>
            <a:endParaRPr lang="fr-FR" sz="2000" b="1" dirty="0">
              <a:solidFill>
                <a:srgbClr val="000090"/>
              </a:solidFill>
            </a:endParaRPr>
          </a:p>
          <a:p>
            <a:pPr marL="693738" lvl="1" indent="-236538" algn="l" defTabSz="814388">
              <a:lnSpc>
                <a:spcPct val="95000"/>
              </a:lnSpc>
              <a:spcBef>
                <a:spcPts val="600"/>
              </a:spcBef>
              <a:buClr>
                <a:schemeClr val="accent1"/>
              </a:buClr>
              <a:buSzPct val="100000"/>
              <a:buFontTx/>
              <a:buChar char="-"/>
            </a:pPr>
            <a:r>
              <a:rPr lang="fr-FR" sz="2000" b="1" dirty="0" err="1">
                <a:solidFill>
                  <a:srgbClr val="000090"/>
                </a:solidFill>
              </a:rPr>
              <a:t>Planned</a:t>
            </a:r>
            <a:r>
              <a:rPr lang="fr-FR" sz="2000" b="1" dirty="0">
                <a:solidFill>
                  <a:srgbClr val="000090"/>
                </a:solidFill>
              </a:rPr>
              <a:t> vs </a:t>
            </a:r>
            <a:r>
              <a:rPr lang="fr-FR" sz="2000" b="1" dirty="0" err="1">
                <a:solidFill>
                  <a:srgbClr val="000090"/>
                </a:solidFill>
              </a:rPr>
              <a:t>unplanned</a:t>
            </a:r>
            <a:r>
              <a:rPr lang="fr-FR" sz="2000" b="1" dirty="0">
                <a:solidFill>
                  <a:srgbClr val="000090"/>
                </a:solidFill>
              </a:rPr>
              <a:t> </a:t>
            </a:r>
            <a:r>
              <a:rPr lang="fr-FR" sz="2000" b="1" dirty="0" err="1">
                <a:solidFill>
                  <a:srgbClr val="000090"/>
                </a:solidFill>
              </a:rPr>
              <a:t>demand</a:t>
            </a:r>
            <a:r>
              <a:rPr lang="fr-FR" sz="2000" b="1" dirty="0">
                <a:solidFill>
                  <a:srgbClr val="000090"/>
                </a:solidFill>
              </a:rPr>
              <a:t> (change </a:t>
            </a:r>
            <a:r>
              <a:rPr lang="fr-FR" sz="2000" b="1" dirty="0" err="1">
                <a:solidFill>
                  <a:srgbClr val="000090"/>
                </a:solidFill>
              </a:rPr>
              <a:t>requests</a:t>
            </a:r>
            <a:r>
              <a:rPr lang="fr-FR" sz="2000" b="1" dirty="0">
                <a:solidFill>
                  <a:srgbClr val="000090"/>
                </a:solidFill>
              </a:rPr>
              <a:t>, bug fixes…)</a:t>
            </a:r>
          </a:p>
          <a:p>
            <a:pPr algn="l" defTabSz="814388">
              <a:lnSpc>
                <a:spcPct val="95000"/>
              </a:lnSpc>
              <a:spcBef>
                <a:spcPct val="50000"/>
              </a:spcBef>
              <a:buClr>
                <a:schemeClr val="accent1"/>
              </a:buClr>
              <a:buSzPct val="100000"/>
            </a:pPr>
            <a:endParaRPr lang="fr-FR" sz="2000" b="1" dirty="0" smtClean="0">
              <a:solidFill>
                <a:srgbClr val="000090"/>
              </a:solidFill>
            </a:endParaRPr>
          </a:p>
        </p:txBody>
      </p:sp>
      <p:pic>
        <p:nvPicPr>
          <p:cNvPr id="9" name="Content Placeholder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4016376"/>
            <a:ext cx="43434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5"/>
          <p:cNvSpPr>
            <a:spLocks noChangeArrowheads="1"/>
          </p:cNvSpPr>
          <p:nvPr/>
        </p:nvSpPr>
        <p:spPr bwMode="auto">
          <a:xfrm>
            <a:off x="2970213" y="6397626"/>
            <a:ext cx="1984375" cy="317500"/>
          </a:xfrm>
          <a:prstGeom prst="rect">
            <a:avLst/>
          </a:prstGeom>
          <a:solidFill>
            <a:schemeClr val="bg1"/>
          </a:solidFill>
          <a:ln>
            <a:noFill/>
          </a:ln>
        </p:spPr>
        <p:txBody>
          <a:bodyPr wrap="none">
            <a:spAutoFit/>
          </a:bodyPr>
          <a:lstStyle/>
          <a:p>
            <a:r>
              <a:rPr lang="fr-FR" sz="1600" b="1" dirty="0" err="1"/>
              <a:t>Approved</a:t>
            </a:r>
            <a:r>
              <a:rPr lang="fr-FR" sz="1600" b="1" dirty="0"/>
              <a:t> </a:t>
            </a:r>
            <a:r>
              <a:rPr lang="fr-FR" sz="1600" b="1" dirty="0" err="1"/>
              <a:t>demand</a:t>
            </a:r>
            <a:endParaRPr lang="en-US" sz="1600" dirty="0"/>
          </a:p>
        </p:txBody>
      </p:sp>
      <p:sp>
        <p:nvSpPr>
          <p:cNvPr id="11" name="Down Arrow 10"/>
          <p:cNvSpPr/>
          <p:nvPr/>
        </p:nvSpPr>
        <p:spPr bwMode="auto">
          <a:xfrm>
            <a:off x="2755900" y="3730626"/>
            <a:ext cx="304800" cy="381000"/>
          </a:xfrm>
          <a:prstGeom prst="downArrow">
            <a:avLst/>
          </a:prstGeom>
          <a:solidFill>
            <a:schemeClr val="accent5">
              <a:lumMod val="60000"/>
              <a:lumOff val="40000"/>
            </a:schemeClr>
          </a:solidFill>
          <a:ln w="9525" cap="flat" cmpd="sng" algn="ctr">
            <a:noFill/>
            <a:prstDash val="solid"/>
            <a:round/>
            <a:headEnd type="none" w="med" len="med"/>
            <a:tailEnd type="none" w="med" len="med"/>
          </a:ln>
          <a:effectLst/>
        </p:spPr>
        <p:txBody>
          <a:bodyPr lIns="82124" tIns="41061" rIns="82124" bIns="41061" anchor="ctr">
            <a:spAutoFit/>
          </a:bodyPr>
          <a:lstStyle/>
          <a:p>
            <a:pPr defTabSz="814388">
              <a:defRPr/>
            </a:pPr>
            <a:endParaRPr lang="en-US">
              <a:ea typeface="+mn-ea"/>
              <a:cs typeface="+mn-cs"/>
            </a:endParaRPr>
          </a:p>
        </p:txBody>
      </p:sp>
      <p:sp>
        <p:nvSpPr>
          <p:cNvPr id="12" name="Down Arrow 11"/>
          <p:cNvSpPr/>
          <p:nvPr/>
        </p:nvSpPr>
        <p:spPr bwMode="auto">
          <a:xfrm>
            <a:off x="3594100" y="3730626"/>
            <a:ext cx="304800" cy="381000"/>
          </a:xfrm>
          <a:prstGeom prst="downArrow">
            <a:avLst/>
          </a:prstGeom>
          <a:solidFill>
            <a:schemeClr val="accent5">
              <a:lumMod val="60000"/>
              <a:lumOff val="40000"/>
            </a:schemeClr>
          </a:solidFill>
          <a:ln w="9525" cap="flat" cmpd="sng" algn="ctr">
            <a:noFill/>
            <a:prstDash val="solid"/>
            <a:round/>
            <a:headEnd type="none" w="med" len="med"/>
            <a:tailEnd type="none" w="med" len="med"/>
          </a:ln>
          <a:effectLst/>
        </p:spPr>
        <p:txBody>
          <a:bodyPr lIns="82124" tIns="41061" rIns="82124" bIns="41061" anchor="ctr">
            <a:spAutoFit/>
          </a:bodyPr>
          <a:lstStyle/>
          <a:p>
            <a:pPr defTabSz="814388">
              <a:defRPr/>
            </a:pPr>
            <a:endParaRPr lang="en-US">
              <a:ea typeface="+mn-ea"/>
              <a:cs typeface="+mn-cs"/>
            </a:endParaRPr>
          </a:p>
        </p:txBody>
      </p:sp>
      <p:sp>
        <p:nvSpPr>
          <p:cNvPr id="13" name="Down Arrow 12"/>
          <p:cNvSpPr/>
          <p:nvPr/>
        </p:nvSpPr>
        <p:spPr bwMode="auto">
          <a:xfrm>
            <a:off x="4432300" y="3730626"/>
            <a:ext cx="304800" cy="381000"/>
          </a:xfrm>
          <a:prstGeom prst="downArrow">
            <a:avLst/>
          </a:prstGeom>
          <a:solidFill>
            <a:schemeClr val="accent5">
              <a:lumMod val="60000"/>
              <a:lumOff val="40000"/>
            </a:schemeClr>
          </a:solidFill>
          <a:ln w="9525" cap="flat" cmpd="sng" algn="ctr">
            <a:noFill/>
            <a:prstDash val="solid"/>
            <a:round/>
            <a:headEnd type="none" w="med" len="med"/>
            <a:tailEnd type="none" w="med" len="med"/>
          </a:ln>
          <a:effectLst/>
        </p:spPr>
        <p:txBody>
          <a:bodyPr lIns="82124" tIns="41061" rIns="82124" bIns="41061" anchor="ctr">
            <a:spAutoFit/>
          </a:bodyPr>
          <a:lstStyle/>
          <a:p>
            <a:pPr defTabSz="814388">
              <a:defRPr/>
            </a:pPr>
            <a:endParaRPr lang="en-US">
              <a:ea typeface="+mn-ea"/>
              <a:cs typeface="+mn-cs"/>
            </a:endParaRPr>
          </a:p>
        </p:txBody>
      </p:sp>
      <p:sp>
        <p:nvSpPr>
          <p:cNvPr id="14" name="Rectangle 9"/>
          <p:cNvSpPr>
            <a:spLocks noChangeArrowheads="1"/>
          </p:cNvSpPr>
          <p:nvPr/>
        </p:nvSpPr>
        <p:spPr bwMode="auto">
          <a:xfrm>
            <a:off x="5257800" y="3740152"/>
            <a:ext cx="22256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sz="1600" b="1" dirty="0" err="1"/>
              <a:t>Ideas</a:t>
            </a:r>
            <a:r>
              <a:rPr lang="fr-FR" sz="1600" b="1" dirty="0"/>
              <a:t> / </a:t>
            </a:r>
            <a:r>
              <a:rPr lang="fr-FR" sz="1600" b="1" dirty="0" err="1"/>
              <a:t>Opportunities</a:t>
            </a:r>
            <a:endParaRPr lang="en-US" sz="1600" dirty="0"/>
          </a:p>
        </p:txBody>
      </p:sp>
      <p:sp>
        <p:nvSpPr>
          <p:cNvPr id="15" name="Rectangle 10"/>
          <p:cNvSpPr>
            <a:spLocks noChangeArrowheads="1"/>
          </p:cNvSpPr>
          <p:nvPr/>
        </p:nvSpPr>
        <p:spPr bwMode="auto">
          <a:xfrm>
            <a:off x="3962400" y="4349751"/>
            <a:ext cx="622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sz="1100" b="1">
                <a:solidFill>
                  <a:srgbClr val="2B95BB"/>
                </a:solidFill>
              </a:rPr>
              <a:t>Ideas</a:t>
            </a:r>
          </a:p>
          <a:p>
            <a:endParaRPr lang="en-US" sz="1100">
              <a:solidFill>
                <a:srgbClr val="2B95BB"/>
              </a:solidFill>
            </a:endParaRPr>
          </a:p>
        </p:txBody>
      </p:sp>
      <p:sp>
        <p:nvSpPr>
          <p:cNvPr id="16" name="Oval 15"/>
          <p:cNvSpPr/>
          <p:nvPr/>
        </p:nvSpPr>
        <p:spPr bwMode="auto">
          <a:xfrm>
            <a:off x="3886200" y="4233071"/>
            <a:ext cx="685800" cy="633412"/>
          </a:xfrm>
          <a:prstGeom prst="ellipse">
            <a:avLst/>
          </a:prstGeom>
          <a:gradFill flip="none" rotWithShape="1">
            <a:gsLst>
              <a:gs pos="0">
                <a:schemeClr val="accent5"/>
              </a:gs>
              <a:gs pos="69000">
                <a:srgbClr val="FFFFFF"/>
              </a:gs>
            </a:gsLst>
            <a:path path="circle">
              <a:fillToRect l="100000" t="100000"/>
            </a:path>
            <a:tileRect r="-100000" b="-100000"/>
          </a:gradFill>
          <a:ln w="9525" cap="flat" cmpd="sng" algn="ctr">
            <a:noFill/>
            <a:prstDash val="solid"/>
            <a:round/>
            <a:headEnd type="none" w="med" len="med"/>
            <a:tailEnd type="none" w="med" len="med"/>
          </a:ln>
          <a:effectLst/>
        </p:spPr>
        <p:txBody>
          <a:bodyPr lIns="82124" tIns="41061" rIns="82124" bIns="41061" anchor="ctr">
            <a:spAutoFit/>
          </a:bodyPr>
          <a:lstStyle/>
          <a:p>
            <a:pPr defTabSz="814388">
              <a:defRPr/>
            </a:pPr>
            <a:endParaRPr lang="en-US">
              <a:ea typeface="+mn-ea"/>
              <a:cs typeface="+mn-cs"/>
            </a:endParaRPr>
          </a:p>
        </p:txBody>
      </p:sp>
      <p:sp>
        <p:nvSpPr>
          <p:cNvPr id="17" name="Oval 16"/>
          <p:cNvSpPr/>
          <p:nvPr/>
        </p:nvSpPr>
        <p:spPr bwMode="auto">
          <a:xfrm>
            <a:off x="3581400" y="5018883"/>
            <a:ext cx="685800" cy="633412"/>
          </a:xfrm>
          <a:prstGeom prst="ellipse">
            <a:avLst/>
          </a:prstGeom>
          <a:gradFill flip="none" rotWithShape="1">
            <a:gsLst>
              <a:gs pos="0">
                <a:schemeClr val="accent5"/>
              </a:gs>
              <a:gs pos="69000">
                <a:srgbClr val="FFFFFF"/>
              </a:gs>
            </a:gsLst>
            <a:path path="circle">
              <a:fillToRect l="100000" t="100000"/>
            </a:path>
            <a:tileRect r="-100000" b="-100000"/>
          </a:gradFill>
          <a:ln w="9525" cap="flat" cmpd="sng" algn="ctr">
            <a:noFill/>
            <a:prstDash val="solid"/>
            <a:round/>
            <a:headEnd type="none" w="med" len="med"/>
            <a:tailEnd type="none" w="med" len="med"/>
          </a:ln>
          <a:effectLst/>
        </p:spPr>
        <p:txBody>
          <a:bodyPr lIns="82124" tIns="41061" rIns="82124" bIns="41061" anchor="ctr">
            <a:spAutoFit/>
          </a:bodyPr>
          <a:lstStyle/>
          <a:p>
            <a:pPr defTabSz="814388">
              <a:defRPr/>
            </a:pPr>
            <a:endParaRPr lang="en-US">
              <a:ea typeface="+mn-ea"/>
              <a:cs typeface="+mn-cs"/>
            </a:endParaRPr>
          </a:p>
        </p:txBody>
      </p:sp>
      <p:sp>
        <p:nvSpPr>
          <p:cNvPr id="18" name="Rectangle 12"/>
          <p:cNvSpPr>
            <a:spLocks noChangeArrowheads="1"/>
          </p:cNvSpPr>
          <p:nvPr/>
        </p:nvSpPr>
        <p:spPr bwMode="auto">
          <a:xfrm>
            <a:off x="3581400" y="5178426"/>
            <a:ext cx="6858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sz="900" b="1">
                <a:solidFill>
                  <a:srgbClr val="2B95BB"/>
                </a:solidFill>
              </a:rPr>
              <a:t>Projects</a:t>
            </a:r>
          </a:p>
          <a:p>
            <a:endParaRPr lang="en-US" sz="1400">
              <a:solidFill>
                <a:srgbClr val="2B95BB"/>
              </a:solidFill>
            </a:endParaRPr>
          </a:p>
        </p:txBody>
      </p:sp>
      <p:sp>
        <p:nvSpPr>
          <p:cNvPr id="19" name="Oval 18"/>
          <p:cNvSpPr/>
          <p:nvPr/>
        </p:nvSpPr>
        <p:spPr bwMode="auto">
          <a:xfrm>
            <a:off x="3048000" y="4473576"/>
            <a:ext cx="685800" cy="609600"/>
          </a:xfrm>
          <a:prstGeom prst="ellipse">
            <a:avLst/>
          </a:prstGeom>
          <a:gradFill flip="none" rotWithShape="1">
            <a:gsLst>
              <a:gs pos="0">
                <a:schemeClr val="accent5"/>
              </a:gs>
              <a:gs pos="69000">
                <a:srgbClr val="FFFFFF"/>
              </a:gs>
            </a:gsLst>
            <a:path path="circle">
              <a:fillToRect l="100000" t="100000"/>
            </a:path>
            <a:tileRect r="-100000" b="-100000"/>
          </a:gradFill>
          <a:ln w="9525" cap="flat" cmpd="sng" algn="ctr">
            <a:noFill/>
            <a:prstDash val="solid"/>
            <a:round/>
            <a:headEnd type="none" w="med" len="med"/>
            <a:tailEnd type="none" w="med" len="med"/>
          </a:ln>
          <a:effectLst/>
        </p:spPr>
        <p:txBody>
          <a:bodyPr lIns="82124" tIns="41061" rIns="82124" bIns="41061" anchor="ctr">
            <a:spAutoFit/>
          </a:bodyPr>
          <a:lstStyle/>
          <a:p>
            <a:pPr defTabSz="814388">
              <a:defRPr/>
            </a:pPr>
            <a:endParaRPr lang="en-US">
              <a:ea typeface="+mn-ea"/>
              <a:cs typeface="+mn-cs"/>
            </a:endParaRPr>
          </a:p>
        </p:txBody>
      </p:sp>
      <p:sp>
        <p:nvSpPr>
          <p:cNvPr id="20" name="Rectangle 16"/>
          <p:cNvSpPr>
            <a:spLocks noChangeArrowheads="1"/>
          </p:cNvSpPr>
          <p:nvPr/>
        </p:nvSpPr>
        <p:spPr bwMode="auto">
          <a:xfrm>
            <a:off x="3962400" y="4333876"/>
            <a:ext cx="5334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sz="900" b="1">
                <a:solidFill>
                  <a:srgbClr val="2B95BB"/>
                </a:solidFill>
              </a:rPr>
              <a:t>Ideas</a:t>
            </a:r>
            <a:endParaRPr lang="fr-FR" sz="700" b="1">
              <a:solidFill>
                <a:srgbClr val="2B95BB"/>
              </a:solidFill>
            </a:endParaRPr>
          </a:p>
          <a:p>
            <a:endParaRPr lang="en-US" sz="1100">
              <a:solidFill>
                <a:srgbClr val="2B95BB"/>
              </a:solidFill>
            </a:endParaRPr>
          </a:p>
        </p:txBody>
      </p:sp>
      <p:sp>
        <p:nvSpPr>
          <p:cNvPr id="21" name="Rectangle 11"/>
          <p:cNvSpPr>
            <a:spLocks noChangeArrowheads="1"/>
          </p:cNvSpPr>
          <p:nvPr/>
        </p:nvSpPr>
        <p:spPr bwMode="auto">
          <a:xfrm>
            <a:off x="3048000" y="4610101"/>
            <a:ext cx="68580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fr-FR" sz="900" b="1">
                <a:solidFill>
                  <a:srgbClr val="2B95BB"/>
                </a:solidFill>
              </a:rPr>
              <a:t>Project requests</a:t>
            </a:r>
          </a:p>
          <a:p>
            <a:endParaRPr lang="en-US" sz="1600">
              <a:solidFill>
                <a:srgbClr val="2B95BB"/>
              </a:solidFill>
            </a:endParaRPr>
          </a:p>
        </p:txBody>
      </p:sp>
      <p:sp>
        <p:nvSpPr>
          <p:cNvPr id="22" name="Rectangle 17"/>
          <p:cNvSpPr>
            <a:spLocks noChangeArrowheads="1"/>
          </p:cNvSpPr>
          <p:nvPr/>
        </p:nvSpPr>
        <p:spPr bwMode="auto">
          <a:xfrm>
            <a:off x="5181600" y="4183064"/>
            <a:ext cx="2495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fr-FR" sz="1200" b="1" dirty="0">
                <a:solidFill>
                  <a:srgbClr val="2B95BB"/>
                </a:solidFill>
              </a:rPr>
              <a:t>Capture </a:t>
            </a:r>
            <a:r>
              <a:rPr lang="fr-FR" sz="1200" b="1" dirty="0" err="1">
                <a:solidFill>
                  <a:srgbClr val="2B95BB"/>
                </a:solidFill>
              </a:rPr>
              <a:t>demand</a:t>
            </a:r>
            <a:r>
              <a:rPr lang="fr-FR" sz="1200" b="1" dirty="0">
                <a:solidFill>
                  <a:srgbClr val="2B95BB"/>
                </a:solidFill>
              </a:rPr>
              <a:t> and </a:t>
            </a:r>
            <a:r>
              <a:rPr lang="fr-FR" sz="1200" b="1" dirty="0" err="1">
                <a:solidFill>
                  <a:srgbClr val="2B95BB"/>
                </a:solidFill>
              </a:rPr>
              <a:t>identify</a:t>
            </a:r>
            <a:r>
              <a:rPr lang="fr-FR" sz="1200" b="1" dirty="0">
                <a:solidFill>
                  <a:srgbClr val="2B95BB"/>
                </a:solidFill>
              </a:rPr>
              <a:t> </a:t>
            </a:r>
            <a:r>
              <a:rPr lang="fr-FR" sz="1200" b="1" dirty="0" err="1">
                <a:solidFill>
                  <a:srgbClr val="2B95BB"/>
                </a:solidFill>
              </a:rPr>
              <a:t>opportunities</a:t>
            </a:r>
            <a:endParaRPr lang="en-US" sz="1200" dirty="0">
              <a:solidFill>
                <a:srgbClr val="2B95BB"/>
              </a:solidFill>
            </a:endParaRPr>
          </a:p>
        </p:txBody>
      </p:sp>
      <p:sp>
        <p:nvSpPr>
          <p:cNvPr id="23" name="Rectangle 18"/>
          <p:cNvSpPr>
            <a:spLocks noChangeArrowheads="1"/>
          </p:cNvSpPr>
          <p:nvPr/>
        </p:nvSpPr>
        <p:spPr bwMode="auto">
          <a:xfrm>
            <a:off x="5181600" y="4868864"/>
            <a:ext cx="2495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fr-FR" sz="1200" b="1">
                <a:solidFill>
                  <a:srgbClr val="2B95BB"/>
                </a:solidFill>
              </a:rPr>
              <a:t>Build business case</a:t>
            </a:r>
          </a:p>
          <a:p>
            <a:pPr algn="ctr"/>
            <a:r>
              <a:rPr lang="fr-FR" sz="1200" b="1">
                <a:solidFill>
                  <a:srgbClr val="2B95BB"/>
                </a:solidFill>
              </a:rPr>
              <a:t>Seek executives approval</a:t>
            </a:r>
            <a:endParaRPr lang="en-US" sz="1200">
              <a:solidFill>
                <a:srgbClr val="2B95BB"/>
              </a:solidFill>
            </a:endParaRPr>
          </a:p>
        </p:txBody>
      </p:sp>
      <p:sp>
        <p:nvSpPr>
          <p:cNvPr id="24" name="Rectangle 21"/>
          <p:cNvSpPr>
            <a:spLocks noChangeArrowheads="1"/>
          </p:cNvSpPr>
          <p:nvPr/>
        </p:nvSpPr>
        <p:spPr bwMode="auto">
          <a:xfrm>
            <a:off x="5181600" y="5592764"/>
            <a:ext cx="24955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fr-FR" sz="1200" b="1" dirty="0" err="1">
                <a:solidFill>
                  <a:srgbClr val="2B95BB"/>
                </a:solidFill>
              </a:rPr>
              <a:t>Perform</a:t>
            </a:r>
            <a:r>
              <a:rPr lang="fr-FR" sz="1200" b="1" dirty="0">
                <a:solidFill>
                  <a:srgbClr val="2B95BB"/>
                </a:solidFill>
              </a:rPr>
              <a:t> </a:t>
            </a:r>
            <a:r>
              <a:rPr lang="fr-FR" sz="1200" b="1" dirty="0" err="1">
                <a:solidFill>
                  <a:srgbClr val="2B95BB"/>
                </a:solidFill>
              </a:rPr>
              <a:t>detailed</a:t>
            </a:r>
            <a:r>
              <a:rPr lang="fr-FR" sz="1200" b="1" dirty="0">
                <a:solidFill>
                  <a:srgbClr val="2B95BB"/>
                </a:solidFill>
              </a:rPr>
              <a:t> </a:t>
            </a:r>
            <a:r>
              <a:rPr lang="fr-FR" sz="1200" b="1" dirty="0" err="1">
                <a:solidFill>
                  <a:srgbClr val="2B95BB"/>
                </a:solidFill>
              </a:rPr>
              <a:t>budgeting</a:t>
            </a:r>
            <a:endParaRPr lang="fr-FR" sz="1200" b="1" dirty="0">
              <a:solidFill>
                <a:srgbClr val="2B95BB"/>
              </a:solidFill>
            </a:endParaRPr>
          </a:p>
          <a:p>
            <a:pPr algn="ctr"/>
            <a:r>
              <a:rPr lang="fr-FR" sz="1200" b="1" dirty="0">
                <a:solidFill>
                  <a:srgbClr val="2B95BB"/>
                </a:solidFill>
              </a:rPr>
              <a:t>and </a:t>
            </a:r>
            <a:r>
              <a:rPr lang="fr-FR" sz="1200" b="1" dirty="0" smtClean="0">
                <a:solidFill>
                  <a:srgbClr val="2B95BB"/>
                </a:solidFill>
              </a:rPr>
              <a:t>planning</a:t>
            </a:r>
          </a:p>
          <a:p>
            <a:pPr algn="ctr"/>
            <a:endParaRPr lang="fr-FR" sz="1200" b="1" dirty="0" smtClean="0">
              <a:solidFill>
                <a:srgbClr val="2B95BB"/>
              </a:solidFill>
            </a:endParaRPr>
          </a:p>
          <a:p>
            <a:pPr algn="ctr"/>
            <a:endParaRPr lang="fr-FR" sz="1200" b="1" dirty="0">
              <a:solidFill>
                <a:srgbClr val="2B95BB"/>
              </a:solidFill>
            </a:endParaRPr>
          </a:p>
          <a:p>
            <a:pPr algn="ctr"/>
            <a:endParaRPr lang="en-US" sz="1200" dirty="0">
              <a:solidFill>
                <a:srgbClr val="2B95BB"/>
              </a:solidFill>
            </a:endParaRPr>
          </a:p>
        </p:txBody>
      </p:sp>
    </p:spTree>
    <p:extLst>
      <p:ext uri="{BB962C8B-B14F-4D97-AF65-F5344CB8AC3E}">
        <p14:creationId xmlns:p14="http://schemas.microsoft.com/office/powerpoint/2010/main" val="152183758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Portfolio based </a:t>
            </a:r>
            <a:br>
              <a:rPr lang="en-US" dirty="0" smtClean="0"/>
            </a:br>
            <a:r>
              <a:rPr lang="en-US" dirty="0" smtClean="0"/>
              <a:t>investment planning</a:t>
            </a:r>
            <a:endParaRPr lang="en-US" dirty="0"/>
          </a:p>
        </p:txBody>
      </p:sp>
      <p:sp>
        <p:nvSpPr>
          <p:cNvPr id="5" name="Rectangle 4"/>
          <p:cNvSpPr>
            <a:spLocks noChangeArrowheads="1"/>
          </p:cNvSpPr>
          <p:nvPr/>
        </p:nvSpPr>
        <p:spPr bwMode="auto">
          <a:xfrm>
            <a:off x="228600" y="1789906"/>
            <a:ext cx="7883525" cy="409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lstStyle/>
          <a:p>
            <a:pPr marL="285750" indent="-285750" algn="l" defTabSz="814388">
              <a:lnSpc>
                <a:spcPct val="95000"/>
              </a:lnSpc>
              <a:spcBef>
                <a:spcPct val="50000"/>
              </a:spcBef>
              <a:buClr>
                <a:schemeClr val="tx2"/>
              </a:buClr>
              <a:buSzPct val="100000"/>
              <a:buFont typeface="Arial"/>
              <a:buChar char="•"/>
            </a:pPr>
            <a:endParaRPr lang="en-US" b="1" dirty="0">
              <a:solidFill>
                <a:srgbClr val="000090"/>
              </a:solidFill>
            </a:endParaRPr>
          </a:p>
          <a:p>
            <a:pPr marL="285750" indent="-285750" algn="l" defTabSz="814388">
              <a:lnSpc>
                <a:spcPct val="95000"/>
              </a:lnSpc>
              <a:spcBef>
                <a:spcPct val="50000"/>
              </a:spcBef>
              <a:buClr>
                <a:schemeClr val="accent1"/>
              </a:buClr>
              <a:buSzPct val="100000"/>
              <a:buFont typeface="Arial"/>
              <a:buChar char="•"/>
            </a:pPr>
            <a:endParaRPr lang="fr-FR" b="1" dirty="0">
              <a:solidFill>
                <a:srgbClr val="000090"/>
              </a:solidFill>
            </a:endParaRPr>
          </a:p>
          <a:p>
            <a:pPr marL="342900" indent="-342900" algn="l" defTabSz="814388">
              <a:lnSpc>
                <a:spcPct val="95000"/>
              </a:lnSpc>
              <a:spcBef>
                <a:spcPct val="50000"/>
              </a:spcBef>
              <a:buClr>
                <a:schemeClr val="accent1"/>
              </a:buClr>
              <a:buSzPct val="100000"/>
              <a:buFont typeface="Arial"/>
              <a:buChar char="•"/>
            </a:pPr>
            <a:r>
              <a:rPr lang="fr-FR" sz="2400" b="1" dirty="0" smtClean="0">
                <a:solidFill>
                  <a:srgbClr val="000090"/>
                </a:solidFill>
              </a:rPr>
              <a:t>Project </a:t>
            </a:r>
            <a:r>
              <a:rPr lang="fr-FR" sz="2400" b="1" dirty="0">
                <a:solidFill>
                  <a:srgbClr val="000090"/>
                </a:solidFill>
              </a:rPr>
              <a:t>Portfolio Management (PPM) vs Project / </a:t>
            </a:r>
            <a:r>
              <a:rPr lang="fr-FR" sz="2400" b="1" dirty="0" err="1" smtClean="0">
                <a:solidFill>
                  <a:srgbClr val="000090"/>
                </a:solidFill>
              </a:rPr>
              <a:t>project</a:t>
            </a:r>
            <a:endParaRPr lang="fr-FR" sz="2400" b="1" dirty="0" smtClean="0">
              <a:solidFill>
                <a:srgbClr val="000090"/>
              </a:solidFill>
            </a:endParaRPr>
          </a:p>
          <a:p>
            <a:pPr marL="800100" lvl="1" indent="-342900" defTabSz="814388">
              <a:lnSpc>
                <a:spcPct val="95000"/>
              </a:lnSpc>
              <a:spcBef>
                <a:spcPts val="800"/>
              </a:spcBef>
              <a:buClr>
                <a:schemeClr val="accent1"/>
              </a:buClr>
              <a:buSzPct val="100000"/>
              <a:buFont typeface="Arial"/>
              <a:buChar char="•"/>
            </a:pPr>
            <a:r>
              <a:rPr lang="fr-FR" b="1" dirty="0" smtClean="0">
                <a:solidFill>
                  <a:srgbClr val="000090"/>
                </a:solidFill>
              </a:rPr>
              <a:t>Framework </a:t>
            </a:r>
            <a:r>
              <a:rPr lang="fr-FR" b="1" dirty="0">
                <a:solidFill>
                  <a:srgbClr val="000090"/>
                </a:solidFill>
              </a:rPr>
              <a:t>for </a:t>
            </a:r>
            <a:r>
              <a:rPr lang="fr-FR" b="1" dirty="0" err="1" smtClean="0">
                <a:solidFill>
                  <a:srgbClr val="000090"/>
                </a:solidFill>
              </a:rPr>
              <a:t>prioritization</a:t>
            </a:r>
            <a:endParaRPr lang="fr-FR" b="1" dirty="0" smtClean="0">
              <a:solidFill>
                <a:srgbClr val="000090"/>
              </a:solidFill>
            </a:endParaRPr>
          </a:p>
          <a:p>
            <a:pPr marL="800100" lvl="1" indent="-342900" defTabSz="814388">
              <a:lnSpc>
                <a:spcPct val="95000"/>
              </a:lnSpc>
              <a:spcBef>
                <a:spcPts val="800"/>
              </a:spcBef>
              <a:buClr>
                <a:schemeClr val="accent1"/>
              </a:buClr>
              <a:buSzPct val="100000"/>
              <a:buFont typeface="Arial"/>
              <a:buChar char="•"/>
            </a:pPr>
            <a:r>
              <a:rPr lang="fr-FR" sz="1800" b="1" dirty="0" err="1" smtClean="0">
                <a:solidFill>
                  <a:srgbClr val="000090"/>
                </a:solidFill>
              </a:rPr>
              <a:t>Define</a:t>
            </a:r>
            <a:r>
              <a:rPr lang="fr-FR" sz="1800" b="1" dirty="0" smtClean="0">
                <a:solidFill>
                  <a:srgbClr val="000090"/>
                </a:solidFill>
              </a:rPr>
              <a:t> </a:t>
            </a:r>
            <a:r>
              <a:rPr lang="fr-FR" sz="1800" b="1" dirty="0" err="1">
                <a:solidFill>
                  <a:srgbClr val="000090"/>
                </a:solidFill>
              </a:rPr>
              <a:t>categories</a:t>
            </a:r>
            <a:r>
              <a:rPr lang="fr-FR" sz="1800" b="1" dirty="0">
                <a:solidFill>
                  <a:srgbClr val="000090"/>
                </a:solidFill>
              </a:rPr>
              <a:t> and </a:t>
            </a:r>
            <a:r>
              <a:rPr lang="fr-FR" sz="1800" b="1" dirty="0" err="1">
                <a:solidFill>
                  <a:srgbClr val="000090"/>
                </a:solidFill>
              </a:rPr>
              <a:t>target</a:t>
            </a:r>
            <a:r>
              <a:rPr lang="fr-FR" sz="1800" b="1" dirty="0">
                <a:solidFill>
                  <a:srgbClr val="000090"/>
                </a:solidFill>
              </a:rPr>
              <a:t> % in line </a:t>
            </a:r>
            <a:r>
              <a:rPr lang="fr-FR" sz="1800" b="1" dirty="0" err="1">
                <a:solidFill>
                  <a:srgbClr val="000090"/>
                </a:solidFill>
              </a:rPr>
              <a:t>with</a:t>
            </a:r>
            <a:r>
              <a:rPr lang="fr-FR" sz="1800" b="1" dirty="0">
                <a:solidFill>
                  <a:srgbClr val="000090"/>
                </a:solidFill>
              </a:rPr>
              <a:t> </a:t>
            </a:r>
            <a:r>
              <a:rPr lang="fr-FR" sz="1800" b="1" dirty="0" err="1">
                <a:solidFill>
                  <a:srgbClr val="000090"/>
                </a:solidFill>
              </a:rPr>
              <a:t>company</a:t>
            </a:r>
            <a:r>
              <a:rPr lang="fr-FR" sz="1800" b="1" dirty="0">
                <a:solidFill>
                  <a:srgbClr val="000090"/>
                </a:solidFill>
              </a:rPr>
              <a:t> </a:t>
            </a:r>
            <a:r>
              <a:rPr lang="fr-FR" sz="1800" b="1" dirty="0" err="1">
                <a:solidFill>
                  <a:srgbClr val="000090"/>
                </a:solidFill>
              </a:rPr>
              <a:t>strategic</a:t>
            </a:r>
            <a:r>
              <a:rPr lang="fr-FR" sz="1800" b="1" dirty="0">
                <a:solidFill>
                  <a:srgbClr val="000090"/>
                </a:solidFill>
              </a:rPr>
              <a:t> </a:t>
            </a:r>
            <a:r>
              <a:rPr lang="fr-FR" sz="1800" b="1" dirty="0" err="1" smtClean="0">
                <a:solidFill>
                  <a:srgbClr val="000090"/>
                </a:solidFill>
              </a:rPr>
              <a:t>priorities</a:t>
            </a:r>
            <a:endParaRPr lang="fr-FR" b="1" dirty="0" smtClean="0">
              <a:solidFill>
                <a:srgbClr val="000090"/>
              </a:solidFill>
            </a:endParaRPr>
          </a:p>
          <a:p>
            <a:pPr marL="800100" lvl="1" indent="-342900" defTabSz="814388">
              <a:lnSpc>
                <a:spcPct val="95000"/>
              </a:lnSpc>
              <a:spcBef>
                <a:spcPts val="800"/>
              </a:spcBef>
              <a:buClr>
                <a:schemeClr val="accent1"/>
              </a:buClr>
              <a:buSzPct val="100000"/>
              <a:buFont typeface="Arial"/>
              <a:buChar char="•"/>
            </a:pPr>
            <a:r>
              <a:rPr lang="fr-FR" sz="1800" b="1" dirty="0" smtClean="0">
                <a:solidFill>
                  <a:srgbClr val="000090"/>
                </a:solidFill>
              </a:rPr>
              <a:t>Monitor </a:t>
            </a:r>
            <a:r>
              <a:rPr lang="fr-FR" sz="1800" b="1" dirty="0" err="1">
                <a:solidFill>
                  <a:srgbClr val="000090"/>
                </a:solidFill>
              </a:rPr>
              <a:t>actual</a:t>
            </a:r>
            <a:r>
              <a:rPr lang="fr-FR" sz="1800" b="1" dirty="0">
                <a:solidFill>
                  <a:srgbClr val="000090"/>
                </a:solidFill>
              </a:rPr>
              <a:t> </a:t>
            </a:r>
            <a:r>
              <a:rPr lang="fr-FR" sz="1800" b="1" dirty="0" err="1">
                <a:solidFill>
                  <a:srgbClr val="000090"/>
                </a:solidFill>
              </a:rPr>
              <a:t>projects</a:t>
            </a:r>
            <a:r>
              <a:rPr lang="fr-FR" sz="1800" b="1" dirty="0">
                <a:solidFill>
                  <a:srgbClr val="000090"/>
                </a:solidFill>
              </a:rPr>
              <a:t> vs </a:t>
            </a:r>
            <a:r>
              <a:rPr lang="fr-FR" sz="1800" b="1" dirty="0" err="1">
                <a:solidFill>
                  <a:srgbClr val="000090"/>
                </a:solidFill>
              </a:rPr>
              <a:t>target</a:t>
            </a:r>
            <a:r>
              <a:rPr lang="fr-FR" sz="1800" b="1" dirty="0">
                <a:solidFill>
                  <a:srgbClr val="000090"/>
                </a:solidFill>
              </a:rPr>
              <a:t> portfolio</a:t>
            </a:r>
            <a:endParaRPr lang="fr-FR" sz="2000" b="1" dirty="0">
              <a:solidFill>
                <a:srgbClr val="000090"/>
              </a:solidFill>
            </a:endParaRPr>
          </a:p>
          <a:p>
            <a:pPr marL="693738" lvl="1" indent="-236538" algn="l" defTabSz="814388">
              <a:lnSpc>
                <a:spcPct val="95000"/>
              </a:lnSpc>
              <a:spcBef>
                <a:spcPct val="50000"/>
              </a:spcBef>
              <a:buClr>
                <a:schemeClr val="tx2"/>
              </a:buClr>
              <a:buSzPct val="100000"/>
              <a:buFontTx/>
              <a:buChar char="-"/>
            </a:pPr>
            <a:endParaRPr lang="fr-FR" b="1" dirty="0">
              <a:solidFill>
                <a:srgbClr val="000090"/>
              </a:solidFill>
            </a:endParaRPr>
          </a:p>
          <a:p>
            <a:pPr marL="693738" lvl="1" indent="-236538" algn="l" defTabSz="814388">
              <a:lnSpc>
                <a:spcPct val="95000"/>
              </a:lnSpc>
              <a:spcBef>
                <a:spcPct val="50000"/>
              </a:spcBef>
              <a:buClr>
                <a:schemeClr val="tx2"/>
              </a:buClr>
              <a:buSzPct val="100000"/>
              <a:buFontTx/>
              <a:buChar char="-"/>
            </a:pPr>
            <a:endParaRPr lang="fr-FR" b="1" dirty="0">
              <a:solidFill>
                <a:srgbClr val="000090"/>
              </a:solidFill>
            </a:endParaRPr>
          </a:p>
          <a:p>
            <a:pPr marL="236538" indent="-236538" algn="l" defTabSz="814388">
              <a:lnSpc>
                <a:spcPct val="95000"/>
              </a:lnSpc>
              <a:spcBef>
                <a:spcPct val="50000"/>
              </a:spcBef>
              <a:buClr>
                <a:schemeClr val="tx2"/>
              </a:buClr>
              <a:buSzPct val="100000"/>
              <a:buFont typeface="Wingdings" charset="0"/>
              <a:buChar char="§"/>
            </a:pPr>
            <a:endParaRPr lang="fr-FR" b="1" dirty="0">
              <a:solidFill>
                <a:srgbClr val="000090"/>
              </a:solidFill>
            </a:endParaRPr>
          </a:p>
          <a:p>
            <a:pPr marL="236538" indent="-236538" algn="l" defTabSz="814388">
              <a:lnSpc>
                <a:spcPct val="95000"/>
              </a:lnSpc>
              <a:spcBef>
                <a:spcPct val="50000"/>
              </a:spcBef>
              <a:buClr>
                <a:schemeClr val="tx2"/>
              </a:buClr>
              <a:buSzPct val="100000"/>
              <a:buFont typeface="Wingdings" charset="0"/>
              <a:buChar char="§"/>
            </a:pPr>
            <a:endParaRPr lang="fr-FR" b="1" dirty="0">
              <a:solidFill>
                <a:srgbClr val="000090"/>
              </a:solidFill>
            </a:endParaRPr>
          </a:p>
        </p:txBody>
      </p:sp>
      <p:pic>
        <p:nvPicPr>
          <p:cNvPr id="6" name="Picture 3"/>
          <p:cNvPicPr>
            <a:picLocks noChangeAspect="1"/>
          </p:cNvPicPr>
          <p:nvPr/>
        </p:nvPicPr>
        <p:blipFill rotWithShape="1">
          <a:blip r:embed="rId2">
            <a:extLst>
              <a:ext uri="{28A0092B-C50C-407E-A947-70E740481C1C}">
                <a14:useLocalDpi xmlns:a14="http://schemas.microsoft.com/office/drawing/2010/main" val="0"/>
              </a:ext>
            </a:extLst>
          </a:blip>
          <a:srcRect l="3380" t="5479" r="1934" b="6850"/>
          <a:stretch/>
        </p:blipFill>
        <p:spPr bwMode="auto">
          <a:xfrm>
            <a:off x="2411412" y="4267200"/>
            <a:ext cx="4624388"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183758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Portfolio based </a:t>
            </a:r>
            <a:br>
              <a:rPr lang="en-US" dirty="0"/>
            </a:br>
            <a:r>
              <a:rPr lang="en-US" dirty="0"/>
              <a:t>investment planning</a:t>
            </a:r>
          </a:p>
        </p:txBody>
      </p:sp>
      <p:sp>
        <p:nvSpPr>
          <p:cNvPr id="5" name="Rectangle 4"/>
          <p:cNvSpPr>
            <a:spLocks noChangeArrowheads="1"/>
          </p:cNvSpPr>
          <p:nvPr/>
        </p:nvSpPr>
        <p:spPr bwMode="auto">
          <a:xfrm>
            <a:off x="305593" y="1357694"/>
            <a:ext cx="8075613" cy="1645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lstStyle/>
          <a:p>
            <a:pPr marL="285750" indent="-285750" algn="l" defTabSz="814388">
              <a:lnSpc>
                <a:spcPct val="95000"/>
              </a:lnSpc>
              <a:spcBef>
                <a:spcPct val="50000"/>
              </a:spcBef>
              <a:buClr>
                <a:schemeClr val="accent1"/>
              </a:buClr>
              <a:buSzPct val="100000"/>
              <a:buFont typeface="Arial"/>
              <a:buChar char="•"/>
            </a:pPr>
            <a:endParaRPr lang="en-US" b="1" dirty="0">
              <a:solidFill>
                <a:srgbClr val="185CB9"/>
              </a:solidFill>
            </a:endParaRPr>
          </a:p>
          <a:p>
            <a:pPr marL="236538" indent="-236538" algn="l" defTabSz="814388">
              <a:lnSpc>
                <a:spcPct val="95000"/>
              </a:lnSpc>
              <a:spcBef>
                <a:spcPct val="50000"/>
              </a:spcBef>
              <a:buClr>
                <a:schemeClr val="accent1"/>
              </a:buClr>
              <a:buSzPct val="100000"/>
              <a:buFont typeface="Wingdings" charset="0"/>
              <a:buChar char="§"/>
            </a:pPr>
            <a:endParaRPr lang="fr-FR" b="1" dirty="0">
              <a:solidFill>
                <a:srgbClr val="185CB9"/>
              </a:solidFill>
            </a:endParaRPr>
          </a:p>
          <a:p>
            <a:pPr marL="236538" indent="-236538" algn="l" defTabSz="814388">
              <a:lnSpc>
                <a:spcPct val="95000"/>
              </a:lnSpc>
              <a:spcBef>
                <a:spcPct val="50000"/>
              </a:spcBef>
              <a:buClr>
                <a:schemeClr val="accent1"/>
              </a:buClr>
              <a:buSzPct val="100000"/>
              <a:buFont typeface="Wingdings" charset="0"/>
              <a:buChar char="§"/>
            </a:pPr>
            <a:r>
              <a:rPr lang="fr-FR" sz="2000" b="1" dirty="0" smtClean="0">
                <a:solidFill>
                  <a:srgbClr val="185CB9"/>
                </a:solidFill>
              </a:rPr>
              <a:t>Project </a:t>
            </a:r>
            <a:r>
              <a:rPr lang="fr-FR" sz="2000" b="1" dirty="0">
                <a:solidFill>
                  <a:srgbClr val="185CB9"/>
                </a:solidFill>
              </a:rPr>
              <a:t>Portfolio Management (PPM</a:t>
            </a:r>
            <a:r>
              <a:rPr lang="fr-FR" sz="2000" b="1" dirty="0" smtClean="0">
                <a:solidFill>
                  <a:srgbClr val="185CB9"/>
                </a:solidFill>
              </a:rPr>
              <a:t>)</a:t>
            </a:r>
          </a:p>
          <a:p>
            <a:pPr marL="236538" indent="-236538" algn="l" defTabSz="814388">
              <a:lnSpc>
                <a:spcPct val="95000"/>
              </a:lnSpc>
              <a:spcBef>
                <a:spcPct val="50000"/>
              </a:spcBef>
              <a:buClr>
                <a:schemeClr val="accent1"/>
              </a:buClr>
              <a:buSzPct val="100000"/>
              <a:buFont typeface="Wingdings" charset="0"/>
              <a:buChar char="§"/>
            </a:pPr>
            <a:r>
              <a:rPr lang="fr-FR" sz="2000" b="1" dirty="0" smtClean="0">
                <a:solidFill>
                  <a:srgbClr val="185CB9"/>
                </a:solidFill>
              </a:rPr>
              <a:t>Business </a:t>
            </a:r>
            <a:r>
              <a:rPr lang="fr-FR" sz="2000" b="1" dirty="0">
                <a:solidFill>
                  <a:srgbClr val="185CB9"/>
                </a:solidFill>
              </a:rPr>
              <a:t>objectives – </a:t>
            </a:r>
            <a:r>
              <a:rPr lang="fr-FR" sz="2000" b="1" dirty="0" err="1">
                <a:solidFill>
                  <a:srgbClr val="185CB9"/>
                </a:solidFill>
              </a:rPr>
              <a:t>Function</a:t>
            </a:r>
            <a:r>
              <a:rPr lang="fr-FR" sz="2000" b="1" dirty="0">
                <a:solidFill>
                  <a:srgbClr val="185CB9"/>
                </a:solidFill>
              </a:rPr>
              <a:t> – Budget (</a:t>
            </a:r>
            <a:r>
              <a:rPr lang="fr-FR" sz="2000" b="1" dirty="0" err="1">
                <a:solidFill>
                  <a:srgbClr val="185CB9"/>
                </a:solidFill>
              </a:rPr>
              <a:t>bubble</a:t>
            </a:r>
            <a:r>
              <a:rPr lang="fr-FR" sz="2000" b="1" dirty="0">
                <a:solidFill>
                  <a:srgbClr val="185CB9"/>
                </a:solidFill>
              </a:rPr>
              <a:t> size)</a:t>
            </a:r>
          </a:p>
          <a:p>
            <a:pPr marL="693738" lvl="1" indent="-236538" algn="l" defTabSz="814388">
              <a:lnSpc>
                <a:spcPct val="95000"/>
              </a:lnSpc>
              <a:spcBef>
                <a:spcPct val="50000"/>
              </a:spcBef>
              <a:buClr>
                <a:schemeClr val="tx2"/>
              </a:buClr>
              <a:buSzPct val="100000"/>
              <a:buFontTx/>
              <a:buChar char="-"/>
            </a:pPr>
            <a:endParaRPr lang="fr-FR" b="1" dirty="0"/>
          </a:p>
          <a:p>
            <a:pPr marL="236538" indent="-236538" algn="l" defTabSz="814388">
              <a:lnSpc>
                <a:spcPct val="95000"/>
              </a:lnSpc>
              <a:spcBef>
                <a:spcPct val="50000"/>
              </a:spcBef>
              <a:buClr>
                <a:schemeClr val="tx2"/>
              </a:buClr>
              <a:buSzPct val="100000"/>
              <a:buFont typeface="Wingdings" charset="0"/>
              <a:buChar char="§"/>
            </a:pPr>
            <a:endParaRPr lang="fr-FR" b="1" dirty="0"/>
          </a:p>
          <a:p>
            <a:pPr marL="236538" indent="-236538" algn="l" defTabSz="814388">
              <a:lnSpc>
                <a:spcPct val="95000"/>
              </a:lnSpc>
              <a:spcBef>
                <a:spcPct val="50000"/>
              </a:spcBef>
              <a:buClr>
                <a:schemeClr val="tx2"/>
              </a:buClr>
              <a:buSzPct val="100000"/>
              <a:buFont typeface="Wingdings" charset="0"/>
              <a:buChar char="§"/>
            </a:pPr>
            <a:endParaRPr lang="fr-FR" b="1" dirty="0"/>
          </a:p>
        </p:txBody>
      </p:sp>
      <p:graphicFrame>
        <p:nvGraphicFramePr>
          <p:cNvPr id="6" name="Table 5"/>
          <p:cNvGraphicFramePr>
            <a:graphicFrameLocks noGrp="1"/>
          </p:cNvGraphicFramePr>
          <p:nvPr>
            <p:extLst>
              <p:ext uri="{D42A27DB-BD31-4B8C-83A1-F6EECF244321}">
                <p14:modId xmlns:p14="http://schemas.microsoft.com/office/powerpoint/2010/main" val="1731804629"/>
              </p:ext>
            </p:extLst>
          </p:nvPr>
        </p:nvGraphicFramePr>
        <p:xfrm>
          <a:off x="635793" y="3149598"/>
          <a:ext cx="7618413" cy="3663952"/>
        </p:xfrm>
        <a:graphic>
          <a:graphicData uri="http://schemas.openxmlformats.org/drawingml/2006/table">
            <a:tbl>
              <a:tblPr/>
              <a:tblGrid>
                <a:gridCol w="1714500"/>
                <a:gridCol w="1181100"/>
                <a:gridCol w="1181100"/>
                <a:gridCol w="1179513"/>
                <a:gridCol w="1181100"/>
                <a:gridCol w="1181100"/>
              </a:tblGrid>
              <a:tr h="609600">
                <a:tc>
                  <a:txBody>
                    <a:bodyPr/>
                    <a:lstStyle/>
                    <a:p>
                      <a:pPr marL="0" marR="0" lvl="0" indent="0" algn="r"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rgbClr val="FFFFFF"/>
                        </a:solidFill>
                        <a:effectLst/>
                        <a:latin typeface="Arial" charset="0"/>
                        <a:ea typeface="ＭＳ Ｐゴシック" charset="0"/>
                        <a:cs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0B87D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FFFFFF"/>
                          </a:solidFill>
                          <a:effectLst/>
                          <a:latin typeface="Arial" charset="0"/>
                          <a:ea typeface="ＭＳ Ｐゴシック" charset="0"/>
                          <a:cs typeface="ＭＳ Ｐゴシック" charset="0"/>
                        </a:rPr>
                        <a:t>Marketing</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2">
                        <a:lumMod val="5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FFFFFF"/>
                          </a:solidFill>
                          <a:effectLst/>
                          <a:latin typeface="Arial" charset="0"/>
                          <a:ea typeface="ＭＳ Ｐゴシック" charset="0"/>
                          <a:cs typeface="ＭＳ Ｐゴシック" charset="0"/>
                        </a:rPr>
                        <a:t>Sales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2">
                        <a:lumMod val="5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FFFFFF"/>
                          </a:solidFill>
                          <a:effectLst/>
                          <a:latin typeface="Arial" charset="0"/>
                          <a:ea typeface="ＭＳ Ｐゴシック" charset="0"/>
                          <a:cs typeface="ＭＳ Ｐゴシック" charset="0"/>
                        </a:rPr>
                        <a:t>Order management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2">
                        <a:lumMod val="5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FFFFFF"/>
                          </a:solidFill>
                          <a:effectLst/>
                          <a:latin typeface="Arial" charset="0"/>
                          <a:ea typeface="ＭＳ Ｐゴシック" charset="0"/>
                          <a:cs typeface="ＭＳ Ｐゴシック" charset="0"/>
                        </a:rPr>
                        <a:t>Customer service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2">
                        <a:lumMod val="5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Finance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2">
                        <a:lumMod val="50000"/>
                      </a:schemeClr>
                    </a:solidFill>
                  </a:tcPr>
                </a:tc>
              </a:tr>
              <a:tr h="763588">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FFFFFF"/>
                          </a:solidFill>
                          <a:effectLst/>
                          <a:latin typeface="Arial" charset="0"/>
                          <a:ea typeface="ＭＳ Ｐゴシック" charset="0"/>
                          <a:cs typeface="ＭＳ Ｐゴシック" charset="0"/>
                        </a:rPr>
                        <a:t>Increase revenue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B87D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8E8E95"/>
                        </a:solidFill>
                        <a:effectLst/>
                        <a:latin typeface="Arial" charset="0"/>
                        <a:ea typeface="ＭＳ Ｐゴシック" charset="0"/>
                        <a:cs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D9E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8E8E95"/>
                        </a:solidFill>
                        <a:effectLst/>
                        <a:latin typeface="Arial" charset="0"/>
                        <a:ea typeface="ＭＳ Ｐゴシック" charset="0"/>
                        <a:cs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D9E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8E8E95"/>
                        </a:solidFill>
                        <a:effectLst/>
                        <a:latin typeface="Arial" charset="0"/>
                        <a:ea typeface="ＭＳ Ｐゴシック" charset="0"/>
                        <a:cs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D9E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8E8E95"/>
                        </a:solidFill>
                        <a:effectLst/>
                        <a:latin typeface="Arial" charset="0"/>
                        <a:ea typeface="ＭＳ Ｐゴシック" charset="0"/>
                        <a:cs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D9E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8E8E95"/>
                        </a:solidFill>
                        <a:effectLst/>
                        <a:latin typeface="Arial" charset="0"/>
                        <a:ea typeface="ＭＳ Ｐゴシック" charset="0"/>
                        <a:cs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D9E6"/>
                    </a:solidFill>
                  </a:tcPr>
                </a:tc>
              </a:tr>
              <a:tr h="763588">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FFFFFF"/>
                          </a:solidFill>
                          <a:effectLst/>
                          <a:latin typeface="Arial" charset="0"/>
                          <a:ea typeface="ＭＳ Ｐゴシック" charset="0"/>
                          <a:cs typeface="ＭＳ Ｐゴシック" charset="0"/>
                        </a:rPr>
                        <a:t>Decrease costs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B87D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8E8E95"/>
                        </a:solidFill>
                        <a:effectLst/>
                        <a:latin typeface="Arial" charset="0"/>
                        <a:ea typeface="ＭＳ Ｐゴシック" charset="0"/>
                        <a:cs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F3"/>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8E8E95"/>
                        </a:solidFill>
                        <a:effectLst/>
                        <a:latin typeface="Arial" charset="0"/>
                        <a:ea typeface="ＭＳ Ｐゴシック" charset="0"/>
                        <a:cs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F3"/>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8E8E95"/>
                        </a:solidFill>
                        <a:effectLst/>
                        <a:latin typeface="Arial" charset="0"/>
                        <a:ea typeface="ＭＳ Ｐゴシック" charset="0"/>
                        <a:cs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F3"/>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8E8E95"/>
                        </a:solidFill>
                        <a:effectLst/>
                        <a:latin typeface="Arial" charset="0"/>
                        <a:ea typeface="ＭＳ Ｐゴシック" charset="0"/>
                        <a:cs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F3"/>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8E8E95"/>
                        </a:solidFill>
                        <a:effectLst/>
                        <a:latin typeface="Arial" charset="0"/>
                        <a:ea typeface="ＭＳ Ｐゴシック" charset="0"/>
                        <a:cs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F3"/>
                    </a:solidFill>
                  </a:tcPr>
                </a:tc>
              </a:tr>
              <a:tr h="763588">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FFFFFF"/>
                          </a:solidFill>
                          <a:effectLst/>
                          <a:latin typeface="Arial" charset="0"/>
                          <a:ea typeface="ＭＳ Ｐゴシック" charset="0"/>
                          <a:cs typeface="ＭＳ Ｐゴシック" charset="0"/>
                        </a:rPr>
                        <a:t>Regulatory /  Compliance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B87D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8E8E95"/>
                        </a:solidFill>
                        <a:effectLst/>
                        <a:latin typeface="Arial" charset="0"/>
                        <a:ea typeface="ＭＳ Ｐゴシック" charset="0"/>
                        <a:cs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D9E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8E8E95"/>
                        </a:solidFill>
                        <a:effectLst/>
                        <a:latin typeface="Arial" charset="0"/>
                        <a:ea typeface="ＭＳ Ｐゴシック" charset="0"/>
                        <a:cs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D9E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8E8E95"/>
                        </a:solidFill>
                        <a:effectLst/>
                        <a:latin typeface="Arial" charset="0"/>
                        <a:ea typeface="ＭＳ Ｐゴシック" charset="0"/>
                        <a:cs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D9E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8E8E95"/>
                        </a:solidFill>
                        <a:effectLst/>
                        <a:latin typeface="Arial" charset="0"/>
                        <a:ea typeface="ＭＳ Ｐゴシック" charset="0"/>
                        <a:cs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D9E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8E8E95"/>
                        </a:solidFill>
                        <a:effectLst/>
                        <a:latin typeface="Arial" charset="0"/>
                        <a:ea typeface="ＭＳ Ｐゴシック" charset="0"/>
                        <a:cs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D9E6"/>
                    </a:solidFill>
                  </a:tcPr>
                </a:tc>
              </a:tr>
              <a:tr h="763588">
                <a:tc>
                  <a:txBody>
                    <a:bodyPr/>
                    <a:lstStyle/>
                    <a:p>
                      <a:pPr marL="0" marR="0" lvl="0" indent="0" algn="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Strategic initiatives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B87D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8E8E95"/>
                        </a:solidFill>
                        <a:effectLst/>
                        <a:latin typeface="Arial" charset="0"/>
                        <a:ea typeface="ＭＳ Ｐゴシック" charset="0"/>
                        <a:cs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F3"/>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8E8E95"/>
                        </a:solidFill>
                        <a:effectLst/>
                        <a:latin typeface="Arial" charset="0"/>
                        <a:ea typeface="ＭＳ Ｐゴシック" charset="0"/>
                        <a:cs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F3"/>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8E8E95"/>
                        </a:solidFill>
                        <a:effectLst/>
                        <a:latin typeface="Arial" charset="0"/>
                        <a:ea typeface="ＭＳ Ｐゴシック" charset="0"/>
                        <a:cs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F3"/>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8E8E95"/>
                        </a:solidFill>
                        <a:effectLst/>
                        <a:latin typeface="Arial" charset="0"/>
                        <a:ea typeface="ＭＳ Ｐゴシック" charset="0"/>
                        <a:cs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F3"/>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8E8E95"/>
                        </a:solidFill>
                        <a:effectLst/>
                        <a:latin typeface="Arial" charset="0"/>
                        <a:ea typeface="ＭＳ Ｐゴシック" charset="0"/>
                        <a:cs typeface="ＭＳ Ｐゴシック"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F3"/>
                    </a:solidFill>
                  </a:tcPr>
                </a:tc>
              </a:tr>
            </a:tbl>
          </a:graphicData>
        </a:graphic>
      </p:graphicFrame>
      <p:sp>
        <p:nvSpPr>
          <p:cNvPr id="7" name="Oval 6"/>
          <p:cNvSpPr/>
          <p:nvPr/>
        </p:nvSpPr>
        <p:spPr bwMode="auto">
          <a:xfrm>
            <a:off x="5017293" y="4673598"/>
            <a:ext cx="533400" cy="533400"/>
          </a:xfrm>
          <a:prstGeom prst="ellipse">
            <a:avLst/>
          </a:prstGeom>
          <a:solidFill>
            <a:schemeClr val="accent3">
              <a:lumMod val="50000"/>
            </a:schemeClr>
          </a:solidFill>
          <a:ln w="9525" cap="flat" cmpd="sng" algn="ctr">
            <a:noFill/>
            <a:prstDash val="solid"/>
            <a:round/>
            <a:headEnd type="none" w="med" len="med"/>
            <a:tailEnd type="none" w="med" len="med"/>
          </a:ln>
          <a:effectLst/>
        </p:spPr>
        <p:txBody>
          <a:bodyPr lIns="82124" tIns="41061" rIns="82124" bIns="41061" anchor="ctr">
            <a:spAutoFit/>
          </a:bodyPr>
          <a:lstStyle/>
          <a:p>
            <a:pPr defTabSz="814388">
              <a:defRPr/>
            </a:pPr>
            <a:endParaRPr lang="en-US">
              <a:ea typeface="+mn-ea"/>
              <a:cs typeface="+mn-cs"/>
            </a:endParaRPr>
          </a:p>
        </p:txBody>
      </p:sp>
      <p:sp>
        <p:nvSpPr>
          <p:cNvPr id="8" name="Oval 7"/>
          <p:cNvSpPr/>
          <p:nvPr/>
        </p:nvSpPr>
        <p:spPr bwMode="auto">
          <a:xfrm>
            <a:off x="2731293" y="4025898"/>
            <a:ext cx="228600" cy="228600"/>
          </a:xfrm>
          <a:prstGeom prst="ellipse">
            <a:avLst/>
          </a:prstGeom>
          <a:solidFill>
            <a:schemeClr val="accent3">
              <a:lumMod val="50000"/>
            </a:schemeClr>
          </a:solidFill>
          <a:ln w="9525" cap="flat" cmpd="sng" algn="ctr">
            <a:noFill/>
            <a:prstDash val="solid"/>
            <a:round/>
            <a:headEnd type="none" w="med" len="med"/>
            <a:tailEnd type="none" w="med" len="med"/>
          </a:ln>
          <a:effectLst/>
        </p:spPr>
        <p:txBody>
          <a:bodyPr lIns="82124" tIns="41061" rIns="82124" bIns="41061" anchor="ctr">
            <a:spAutoFit/>
          </a:bodyPr>
          <a:lstStyle/>
          <a:p>
            <a:pPr defTabSz="814388">
              <a:defRPr/>
            </a:pPr>
            <a:endParaRPr lang="en-US">
              <a:ea typeface="+mn-ea"/>
              <a:cs typeface="+mn-cs"/>
            </a:endParaRPr>
          </a:p>
        </p:txBody>
      </p:sp>
      <p:sp>
        <p:nvSpPr>
          <p:cNvPr id="9" name="Oval 8"/>
          <p:cNvSpPr/>
          <p:nvPr/>
        </p:nvSpPr>
        <p:spPr bwMode="auto">
          <a:xfrm>
            <a:off x="4026693" y="4083048"/>
            <a:ext cx="152400" cy="114300"/>
          </a:xfrm>
          <a:prstGeom prst="ellipse">
            <a:avLst/>
          </a:prstGeom>
          <a:solidFill>
            <a:schemeClr val="accent3">
              <a:lumMod val="50000"/>
            </a:schemeClr>
          </a:solidFill>
          <a:ln w="9525" cap="flat" cmpd="sng" algn="ctr">
            <a:noFill/>
            <a:prstDash val="solid"/>
            <a:round/>
            <a:headEnd type="none" w="med" len="med"/>
            <a:tailEnd type="none" w="med" len="med"/>
          </a:ln>
          <a:effectLst/>
        </p:spPr>
        <p:txBody>
          <a:bodyPr lIns="82124" tIns="41061" rIns="82124" bIns="41061" anchor="ctr">
            <a:spAutoFit/>
          </a:bodyPr>
          <a:lstStyle/>
          <a:p>
            <a:pPr defTabSz="814388">
              <a:defRPr/>
            </a:pPr>
            <a:endParaRPr lang="en-US">
              <a:ea typeface="+mn-ea"/>
              <a:cs typeface="+mn-cs"/>
            </a:endParaRPr>
          </a:p>
        </p:txBody>
      </p:sp>
      <p:sp>
        <p:nvSpPr>
          <p:cNvPr id="10" name="Oval 9"/>
          <p:cNvSpPr/>
          <p:nvPr/>
        </p:nvSpPr>
        <p:spPr bwMode="auto">
          <a:xfrm>
            <a:off x="2693193" y="4673598"/>
            <a:ext cx="381000" cy="381000"/>
          </a:xfrm>
          <a:prstGeom prst="ellipse">
            <a:avLst/>
          </a:prstGeom>
          <a:solidFill>
            <a:schemeClr val="accent3">
              <a:lumMod val="50000"/>
            </a:schemeClr>
          </a:solidFill>
          <a:ln w="9525" cap="flat" cmpd="sng" algn="ctr">
            <a:noFill/>
            <a:prstDash val="solid"/>
            <a:round/>
            <a:headEnd type="none" w="med" len="med"/>
            <a:tailEnd type="none" w="med" len="med"/>
          </a:ln>
          <a:effectLst/>
        </p:spPr>
        <p:txBody>
          <a:bodyPr lIns="82124" tIns="41061" rIns="82124" bIns="41061" anchor="ctr">
            <a:spAutoFit/>
          </a:bodyPr>
          <a:lstStyle/>
          <a:p>
            <a:pPr defTabSz="814388">
              <a:defRPr/>
            </a:pPr>
            <a:endParaRPr lang="en-US">
              <a:ea typeface="+mn-ea"/>
              <a:cs typeface="+mn-cs"/>
            </a:endParaRPr>
          </a:p>
        </p:txBody>
      </p:sp>
      <p:sp>
        <p:nvSpPr>
          <p:cNvPr id="11" name="Oval 10"/>
          <p:cNvSpPr/>
          <p:nvPr/>
        </p:nvSpPr>
        <p:spPr bwMode="auto">
          <a:xfrm>
            <a:off x="2788443" y="5549898"/>
            <a:ext cx="190500" cy="190500"/>
          </a:xfrm>
          <a:prstGeom prst="ellipse">
            <a:avLst/>
          </a:prstGeom>
          <a:solidFill>
            <a:schemeClr val="accent3">
              <a:lumMod val="50000"/>
            </a:schemeClr>
          </a:solidFill>
          <a:ln w="9525" cap="flat" cmpd="sng" algn="ctr">
            <a:noFill/>
            <a:prstDash val="solid"/>
            <a:round/>
            <a:headEnd type="none" w="med" len="med"/>
            <a:tailEnd type="none" w="med" len="med"/>
          </a:ln>
          <a:effectLst/>
        </p:spPr>
        <p:txBody>
          <a:bodyPr lIns="82124" tIns="41061" rIns="82124" bIns="41061" anchor="ctr">
            <a:spAutoFit/>
          </a:bodyPr>
          <a:lstStyle/>
          <a:p>
            <a:pPr defTabSz="814388">
              <a:defRPr/>
            </a:pPr>
            <a:endParaRPr lang="en-US">
              <a:ea typeface="+mn-ea"/>
              <a:cs typeface="+mn-cs"/>
            </a:endParaRPr>
          </a:p>
        </p:txBody>
      </p:sp>
      <p:sp>
        <p:nvSpPr>
          <p:cNvPr id="12" name="Oval 11"/>
          <p:cNvSpPr/>
          <p:nvPr/>
        </p:nvSpPr>
        <p:spPr bwMode="auto">
          <a:xfrm>
            <a:off x="3988593" y="5549898"/>
            <a:ext cx="190500" cy="190500"/>
          </a:xfrm>
          <a:prstGeom prst="ellipse">
            <a:avLst/>
          </a:prstGeom>
          <a:solidFill>
            <a:schemeClr val="accent3">
              <a:lumMod val="50000"/>
            </a:schemeClr>
          </a:solidFill>
          <a:ln w="9525" cap="flat" cmpd="sng" algn="ctr">
            <a:noFill/>
            <a:prstDash val="solid"/>
            <a:round/>
            <a:headEnd type="none" w="med" len="med"/>
            <a:tailEnd type="none" w="med" len="med"/>
          </a:ln>
          <a:effectLst/>
        </p:spPr>
        <p:txBody>
          <a:bodyPr lIns="82124" tIns="41061" rIns="82124" bIns="41061" anchor="ctr">
            <a:spAutoFit/>
          </a:bodyPr>
          <a:lstStyle/>
          <a:p>
            <a:pPr defTabSz="814388">
              <a:defRPr/>
            </a:pPr>
            <a:endParaRPr lang="en-US">
              <a:ea typeface="+mn-ea"/>
              <a:cs typeface="+mn-cs"/>
            </a:endParaRPr>
          </a:p>
        </p:txBody>
      </p:sp>
      <p:sp>
        <p:nvSpPr>
          <p:cNvPr id="13" name="Oval 12"/>
          <p:cNvSpPr/>
          <p:nvPr/>
        </p:nvSpPr>
        <p:spPr bwMode="auto">
          <a:xfrm>
            <a:off x="3931443" y="6273798"/>
            <a:ext cx="247650" cy="228600"/>
          </a:xfrm>
          <a:prstGeom prst="ellipse">
            <a:avLst/>
          </a:prstGeom>
          <a:solidFill>
            <a:schemeClr val="accent3">
              <a:lumMod val="50000"/>
            </a:schemeClr>
          </a:solidFill>
          <a:ln w="9525" cap="flat" cmpd="sng" algn="ctr">
            <a:noFill/>
            <a:prstDash val="solid"/>
            <a:round/>
            <a:headEnd type="none" w="med" len="med"/>
            <a:tailEnd type="none" w="med" len="med"/>
          </a:ln>
          <a:effectLst/>
        </p:spPr>
        <p:txBody>
          <a:bodyPr lIns="82124" tIns="41061" rIns="82124" bIns="41061" anchor="ctr">
            <a:spAutoFit/>
          </a:bodyPr>
          <a:lstStyle/>
          <a:p>
            <a:pPr defTabSz="814388">
              <a:defRPr/>
            </a:pPr>
            <a:endParaRPr lang="en-US">
              <a:ea typeface="+mn-ea"/>
              <a:cs typeface="+mn-cs"/>
            </a:endParaRPr>
          </a:p>
        </p:txBody>
      </p:sp>
      <p:sp>
        <p:nvSpPr>
          <p:cNvPr id="14" name="Oval 13"/>
          <p:cNvSpPr/>
          <p:nvPr/>
        </p:nvSpPr>
        <p:spPr bwMode="auto">
          <a:xfrm>
            <a:off x="5169693" y="6273798"/>
            <a:ext cx="304800" cy="304800"/>
          </a:xfrm>
          <a:prstGeom prst="ellipse">
            <a:avLst/>
          </a:prstGeom>
          <a:solidFill>
            <a:schemeClr val="accent3">
              <a:lumMod val="50000"/>
            </a:schemeClr>
          </a:solidFill>
          <a:ln w="9525" cap="flat" cmpd="sng" algn="ctr">
            <a:noFill/>
            <a:prstDash val="solid"/>
            <a:round/>
            <a:headEnd type="none" w="med" len="med"/>
            <a:tailEnd type="none" w="med" len="med"/>
          </a:ln>
          <a:effectLst/>
        </p:spPr>
        <p:txBody>
          <a:bodyPr lIns="82124" tIns="41061" rIns="82124" bIns="41061" anchor="ctr">
            <a:spAutoFit/>
          </a:bodyPr>
          <a:lstStyle/>
          <a:p>
            <a:pPr defTabSz="814388">
              <a:defRPr/>
            </a:pPr>
            <a:endParaRPr lang="en-US">
              <a:ea typeface="+mn-ea"/>
              <a:cs typeface="+mn-cs"/>
            </a:endParaRPr>
          </a:p>
        </p:txBody>
      </p:sp>
      <p:sp>
        <p:nvSpPr>
          <p:cNvPr id="15" name="Oval 14"/>
          <p:cNvSpPr/>
          <p:nvPr/>
        </p:nvSpPr>
        <p:spPr bwMode="auto">
          <a:xfrm>
            <a:off x="7455693" y="5511798"/>
            <a:ext cx="381000" cy="381000"/>
          </a:xfrm>
          <a:prstGeom prst="ellipse">
            <a:avLst/>
          </a:prstGeom>
          <a:solidFill>
            <a:schemeClr val="accent3">
              <a:lumMod val="50000"/>
            </a:schemeClr>
          </a:solidFill>
          <a:ln w="9525" cap="flat" cmpd="sng" algn="ctr">
            <a:noFill/>
            <a:prstDash val="solid"/>
            <a:round/>
            <a:headEnd type="none" w="med" len="med"/>
            <a:tailEnd type="none" w="med" len="med"/>
          </a:ln>
          <a:effectLst/>
        </p:spPr>
        <p:txBody>
          <a:bodyPr lIns="82124" tIns="41061" rIns="82124" bIns="41061" anchor="ctr">
            <a:spAutoFit/>
          </a:bodyPr>
          <a:lstStyle/>
          <a:p>
            <a:pPr defTabSz="814388">
              <a:defRPr/>
            </a:pPr>
            <a:endParaRPr lang="en-US">
              <a:ea typeface="+mn-ea"/>
              <a:cs typeface="+mn-cs"/>
            </a:endParaRPr>
          </a:p>
        </p:txBody>
      </p:sp>
      <p:sp>
        <p:nvSpPr>
          <p:cNvPr id="16" name="Oval 15"/>
          <p:cNvSpPr/>
          <p:nvPr/>
        </p:nvSpPr>
        <p:spPr bwMode="auto">
          <a:xfrm>
            <a:off x="6541293" y="4673598"/>
            <a:ext cx="381000" cy="381000"/>
          </a:xfrm>
          <a:prstGeom prst="ellipse">
            <a:avLst/>
          </a:prstGeom>
          <a:solidFill>
            <a:schemeClr val="accent3">
              <a:lumMod val="50000"/>
            </a:schemeClr>
          </a:solidFill>
          <a:ln w="9525" cap="flat" cmpd="sng" algn="ctr">
            <a:noFill/>
            <a:prstDash val="solid"/>
            <a:round/>
            <a:headEnd type="none" w="med" len="med"/>
            <a:tailEnd type="none" w="med" len="med"/>
          </a:ln>
          <a:effectLst/>
        </p:spPr>
        <p:txBody>
          <a:bodyPr lIns="82124" tIns="41061" rIns="82124" bIns="41061" anchor="ctr">
            <a:spAutoFit/>
          </a:bodyPr>
          <a:lstStyle/>
          <a:p>
            <a:pPr defTabSz="814388">
              <a:defRPr/>
            </a:pPr>
            <a:endParaRPr lang="en-US">
              <a:ea typeface="+mn-ea"/>
              <a:cs typeface="+mn-cs"/>
            </a:endParaRPr>
          </a:p>
        </p:txBody>
      </p:sp>
      <p:sp>
        <p:nvSpPr>
          <p:cNvPr id="17" name="Oval 16"/>
          <p:cNvSpPr/>
          <p:nvPr/>
        </p:nvSpPr>
        <p:spPr bwMode="auto">
          <a:xfrm>
            <a:off x="6084093" y="4940298"/>
            <a:ext cx="228600" cy="228600"/>
          </a:xfrm>
          <a:prstGeom prst="ellipse">
            <a:avLst/>
          </a:prstGeom>
          <a:solidFill>
            <a:schemeClr val="accent3">
              <a:lumMod val="50000"/>
            </a:schemeClr>
          </a:solidFill>
          <a:ln w="9525" cap="flat" cmpd="sng" algn="ctr">
            <a:noFill/>
            <a:prstDash val="solid"/>
            <a:round/>
            <a:headEnd type="none" w="med" len="med"/>
            <a:tailEnd type="none" w="med" len="med"/>
          </a:ln>
          <a:effectLst/>
        </p:spPr>
        <p:txBody>
          <a:bodyPr lIns="82124" tIns="41061" rIns="82124" bIns="41061" anchor="ctr">
            <a:spAutoFit/>
          </a:bodyPr>
          <a:lstStyle/>
          <a:p>
            <a:pPr defTabSz="814388">
              <a:defRPr/>
            </a:pPr>
            <a:endParaRPr lang="en-US">
              <a:ea typeface="+mn-ea"/>
              <a:cs typeface="+mn-cs"/>
            </a:endParaRPr>
          </a:p>
        </p:txBody>
      </p:sp>
    </p:spTree>
    <p:extLst>
      <p:ext uri="{BB962C8B-B14F-4D97-AF65-F5344CB8AC3E}">
        <p14:creationId xmlns:p14="http://schemas.microsoft.com/office/powerpoint/2010/main" val="152183758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032" y="1610610"/>
            <a:ext cx="7772400" cy="2376950"/>
          </a:xfrm>
        </p:spPr>
        <p:txBody>
          <a:bodyPr/>
          <a:lstStyle/>
          <a:p>
            <a:r>
              <a:rPr lang="en-US" dirty="0" smtClean="0"/>
              <a:t>Categories of IT costs</a:t>
            </a:r>
            <a:endParaRPr lang="en-US" dirty="0"/>
          </a:p>
        </p:txBody>
      </p:sp>
    </p:spTree>
    <p:extLst>
      <p:ext uri="{BB962C8B-B14F-4D97-AF65-F5344CB8AC3E}">
        <p14:creationId xmlns:p14="http://schemas.microsoft.com/office/powerpoint/2010/main" val="296683707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Categories of IT costs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012152041"/>
              </p:ext>
            </p:extLst>
          </p:nvPr>
        </p:nvGraphicFramePr>
        <p:xfrm>
          <a:off x="304800" y="2184400"/>
          <a:ext cx="6096000" cy="4400550"/>
        </p:xfrm>
        <a:graphic>
          <a:graphicData uri="http://schemas.openxmlformats.org/drawingml/2006/table">
            <a:tbl>
              <a:tblPr/>
              <a:tblGrid>
                <a:gridCol w="3048000"/>
                <a:gridCol w="3048000"/>
              </a:tblGrid>
              <a:tr h="371475">
                <a:tc grid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185CB9"/>
                          </a:solidFill>
                          <a:effectLst/>
                          <a:latin typeface="Arial" charset="0"/>
                          <a:ea typeface="ＭＳ Ｐゴシック" charset="0"/>
                          <a:cs typeface="ＭＳ Ｐゴシック" charset="0"/>
                        </a:rPr>
                        <a:t>Travel and Entertainment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D9E6"/>
                    </a:solidFill>
                  </a:tcPr>
                </a:tc>
                <a:tc hMerge="1">
                  <a:txBody>
                    <a:bodyPr/>
                    <a:lstStyle/>
                    <a:p>
                      <a:endParaRPr lang="en-US"/>
                    </a:p>
                  </a:txBody>
                  <a:tcPr/>
                </a:tc>
              </a:tr>
              <a:tr h="371475">
                <a:tc grid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185CB9"/>
                          </a:solidFill>
                          <a:effectLst/>
                          <a:latin typeface="Arial" charset="0"/>
                          <a:ea typeface="ＭＳ Ｐゴシック" charset="0"/>
                          <a:cs typeface="ＭＳ Ｐゴシック" charset="0"/>
                        </a:rPr>
                        <a:t>IT Overhead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F3"/>
                    </a:solidFill>
                  </a:tcPr>
                </a:tc>
                <a:tc hMerge="1">
                  <a:txBody>
                    <a:bodyPr/>
                    <a:lstStyle/>
                    <a:p>
                      <a:endParaRPr lang="en-US"/>
                    </a:p>
                  </a:txBody>
                  <a:tcPr/>
                </a:tc>
              </a:tr>
              <a:tr h="914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185CB9"/>
                          </a:solidFill>
                          <a:effectLst/>
                          <a:latin typeface="Arial" charset="0"/>
                          <a:ea typeface="ＭＳ Ｐゴシック" charset="0"/>
                          <a:cs typeface="ＭＳ Ｐゴシック" charset="0"/>
                        </a:rPr>
                        <a:t>People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D9E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Char char="-"/>
                        <a:tabLst/>
                      </a:pPr>
                      <a:r>
                        <a:rPr kumimoji="0" lang="en-US" sz="1800" b="0" i="0" u="none" strike="noStrike" cap="none" normalizeH="0" baseline="0">
                          <a:ln>
                            <a:noFill/>
                          </a:ln>
                          <a:solidFill>
                            <a:srgbClr val="185CB9"/>
                          </a:solidFill>
                          <a:effectLst/>
                          <a:latin typeface="Arial" charset="0"/>
                          <a:ea typeface="ＭＳ Ｐゴシック" charset="0"/>
                          <a:cs typeface="ＭＳ Ｐゴシック" charset="0"/>
                        </a:rPr>
                        <a:t> Internal Staff</a:t>
                      </a:r>
                    </a:p>
                    <a:p>
                      <a:pPr marL="0" marR="0" lvl="0" indent="0" algn="ctr" defTabSz="457200" rtl="0" eaLnBrk="1" fontAlgn="base" latinLnBrk="0" hangingPunct="1">
                        <a:lnSpc>
                          <a:spcPct val="100000"/>
                        </a:lnSpc>
                        <a:spcBef>
                          <a:spcPct val="0"/>
                        </a:spcBef>
                        <a:spcAft>
                          <a:spcPct val="0"/>
                        </a:spcAft>
                        <a:buClrTx/>
                        <a:buSzTx/>
                        <a:buFontTx/>
                        <a:buChar char="-"/>
                        <a:tabLst/>
                      </a:pPr>
                      <a:r>
                        <a:rPr kumimoji="0" lang="en-US" sz="1800" b="0" i="0" u="none" strike="noStrike" cap="none" normalizeH="0" baseline="0">
                          <a:ln>
                            <a:noFill/>
                          </a:ln>
                          <a:solidFill>
                            <a:srgbClr val="185CB9"/>
                          </a:solidFill>
                          <a:effectLst/>
                          <a:latin typeface="Arial" charset="0"/>
                          <a:ea typeface="ＭＳ Ｐゴシック" charset="0"/>
                          <a:cs typeface="ＭＳ Ｐゴシック" charset="0"/>
                        </a:rPr>
                        <a:t> Contractors</a:t>
                      </a:r>
                    </a:p>
                    <a:p>
                      <a:pPr marL="0" marR="0" lvl="0" indent="0" algn="ctr" defTabSz="457200" rtl="0" eaLnBrk="1" fontAlgn="base" latinLnBrk="0" hangingPunct="1">
                        <a:lnSpc>
                          <a:spcPct val="100000"/>
                        </a:lnSpc>
                        <a:spcBef>
                          <a:spcPct val="0"/>
                        </a:spcBef>
                        <a:spcAft>
                          <a:spcPct val="0"/>
                        </a:spcAft>
                        <a:buClrTx/>
                        <a:buSzTx/>
                        <a:buFontTx/>
                        <a:buChar char="-"/>
                        <a:tabLst/>
                      </a:pPr>
                      <a:r>
                        <a:rPr kumimoji="0" lang="en-US" sz="1800" b="0" i="0" u="none" strike="noStrike" cap="none" normalizeH="0" baseline="0">
                          <a:ln>
                            <a:noFill/>
                          </a:ln>
                          <a:solidFill>
                            <a:srgbClr val="185CB9"/>
                          </a:solidFill>
                          <a:effectLst/>
                          <a:latin typeface="Arial" charset="0"/>
                          <a:ea typeface="ＭＳ Ｐゴシック" charset="0"/>
                          <a:cs typeface="ＭＳ Ｐゴシック" charset="0"/>
                        </a:rPr>
                        <a:t> Consultants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D9E6"/>
                    </a:solidFill>
                  </a:tcPr>
                </a:tc>
              </a:tr>
              <a:tr h="914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185CB9"/>
                          </a:solidFill>
                          <a:effectLst/>
                          <a:latin typeface="Arial" charset="0"/>
                          <a:ea typeface="ＭＳ Ｐゴシック" charset="0"/>
                          <a:cs typeface="ＭＳ Ｐゴシック" charset="0"/>
                        </a:rPr>
                        <a:t>HW costs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F3"/>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Char char="-"/>
                        <a:tabLst/>
                      </a:pPr>
                      <a:r>
                        <a:rPr kumimoji="0" lang="en-US" sz="1800" b="0" i="0" u="none" strike="noStrike" cap="none" normalizeH="0" baseline="0" dirty="0">
                          <a:ln>
                            <a:noFill/>
                          </a:ln>
                          <a:solidFill>
                            <a:srgbClr val="185CB9"/>
                          </a:solidFill>
                          <a:effectLst/>
                          <a:latin typeface="Arial" charset="0"/>
                          <a:ea typeface="ＭＳ Ｐゴシック" charset="0"/>
                          <a:cs typeface="ＭＳ Ｐゴシック" charset="0"/>
                        </a:rPr>
                        <a:t> Servers</a:t>
                      </a:r>
                    </a:p>
                    <a:p>
                      <a:pPr marL="0" marR="0" lvl="0" indent="0" algn="ctr" defTabSz="457200" rtl="0" eaLnBrk="1" fontAlgn="base" latinLnBrk="0" hangingPunct="1">
                        <a:lnSpc>
                          <a:spcPct val="100000"/>
                        </a:lnSpc>
                        <a:spcBef>
                          <a:spcPct val="0"/>
                        </a:spcBef>
                        <a:spcAft>
                          <a:spcPct val="0"/>
                        </a:spcAft>
                        <a:buClrTx/>
                        <a:buSzTx/>
                        <a:buFontTx/>
                        <a:buChar char="-"/>
                        <a:tabLst/>
                      </a:pPr>
                      <a:r>
                        <a:rPr kumimoji="0" lang="en-US" sz="1800" b="0" i="0" u="none" strike="noStrike" cap="none" normalizeH="0" baseline="0" dirty="0">
                          <a:ln>
                            <a:noFill/>
                          </a:ln>
                          <a:solidFill>
                            <a:srgbClr val="185CB9"/>
                          </a:solidFill>
                          <a:effectLst/>
                          <a:latin typeface="Arial" charset="0"/>
                          <a:ea typeface="ＭＳ Ｐゴシック" charset="0"/>
                          <a:cs typeface="ＭＳ Ｐゴシック" charset="0"/>
                        </a:rPr>
                        <a:t> Network</a:t>
                      </a:r>
                    </a:p>
                    <a:p>
                      <a:pPr marL="0" marR="0" lvl="0" indent="0" algn="ctr" defTabSz="457200" rtl="0" eaLnBrk="1" fontAlgn="base" latinLnBrk="0" hangingPunct="1">
                        <a:lnSpc>
                          <a:spcPct val="100000"/>
                        </a:lnSpc>
                        <a:spcBef>
                          <a:spcPct val="0"/>
                        </a:spcBef>
                        <a:spcAft>
                          <a:spcPct val="0"/>
                        </a:spcAft>
                        <a:buClrTx/>
                        <a:buSzTx/>
                        <a:buFontTx/>
                        <a:buChar char="-"/>
                        <a:tabLst/>
                      </a:pPr>
                      <a:r>
                        <a:rPr kumimoji="0" lang="en-US" sz="1800" b="0" i="0" u="none" strike="noStrike" cap="none" normalizeH="0" baseline="0" dirty="0">
                          <a:ln>
                            <a:noFill/>
                          </a:ln>
                          <a:solidFill>
                            <a:srgbClr val="185CB9"/>
                          </a:solidFill>
                          <a:effectLst/>
                          <a:latin typeface="Arial" charset="0"/>
                          <a:ea typeface="ＭＳ Ｐゴシック" charset="0"/>
                          <a:cs typeface="ＭＳ Ｐゴシック" charset="0"/>
                        </a:rPr>
                        <a:t> IT equipment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F3"/>
                    </a:solidFill>
                  </a:tcPr>
                </a:tc>
              </a:tr>
              <a:tr h="914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185CB9"/>
                          </a:solidFill>
                          <a:effectLst/>
                          <a:latin typeface="Arial" charset="0"/>
                          <a:ea typeface="ＭＳ Ｐゴシック" charset="0"/>
                          <a:cs typeface="ＭＳ Ｐゴシック" charset="0"/>
                        </a:rPr>
                        <a:t>SW costs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D9E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Char char="-"/>
                        <a:tabLst/>
                      </a:pPr>
                      <a:r>
                        <a:rPr kumimoji="0" lang="en-US" sz="1800" b="0" i="0" u="none" strike="noStrike" cap="none" normalizeH="0" baseline="0">
                          <a:ln>
                            <a:noFill/>
                          </a:ln>
                          <a:solidFill>
                            <a:srgbClr val="185CB9"/>
                          </a:solidFill>
                          <a:effectLst/>
                          <a:latin typeface="Arial" charset="0"/>
                          <a:ea typeface="ＭＳ Ｐゴシック" charset="0"/>
                          <a:cs typeface="ＭＳ Ｐゴシック" charset="0"/>
                        </a:rPr>
                        <a:t> Licences</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185CB9"/>
                          </a:solidFill>
                          <a:effectLst/>
                          <a:latin typeface="Arial" charset="0"/>
                          <a:ea typeface="ＭＳ Ｐゴシック" charset="0"/>
                          <a:cs typeface="ＭＳ Ｐゴシック" charset="0"/>
                        </a:rPr>
                        <a:t>- Maintenance</a:t>
                      </a:r>
                    </a:p>
                    <a:p>
                      <a:pPr marL="0" marR="0" lvl="0" indent="0" algn="ctr" defTabSz="457200" rtl="0" eaLnBrk="1" fontAlgn="base" latinLnBrk="0" hangingPunct="1">
                        <a:lnSpc>
                          <a:spcPct val="100000"/>
                        </a:lnSpc>
                        <a:spcBef>
                          <a:spcPct val="0"/>
                        </a:spcBef>
                        <a:spcAft>
                          <a:spcPct val="0"/>
                        </a:spcAft>
                        <a:buClrTx/>
                        <a:buSzTx/>
                        <a:buFontTx/>
                        <a:buChar char="-"/>
                        <a:tabLst/>
                      </a:pPr>
                      <a:r>
                        <a:rPr kumimoji="0" lang="en-US" sz="1800" b="0" i="0" u="none" strike="noStrike" cap="none" normalizeH="0" baseline="0">
                          <a:ln>
                            <a:noFill/>
                          </a:ln>
                          <a:solidFill>
                            <a:srgbClr val="185CB9"/>
                          </a:solidFill>
                          <a:effectLst/>
                          <a:latin typeface="Arial" charset="0"/>
                          <a:ea typeface="ＭＳ Ｐゴシック" charset="0"/>
                          <a:cs typeface="ＭＳ Ｐゴシック" charset="0"/>
                        </a:rPr>
                        <a:t> In house development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D9E6"/>
                    </a:solidFill>
                  </a:tcPr>
                </a:tc>
              </a:tr>
              <a:tr h="9144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185CB9"/>
                          </a:solidFill>
                          <a:effectLst/>
                          <a:latin typeface="Arial" charset="0"/>
                          <a:ea typeface="ＭＳ Ｐゴシック" charset="0"/>
                          <a:cs typeface="ＭＳ Ｐゴシック" charset="0"/>
                        </a:rPr>
                        <a:t>Services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F3"/>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Char char="-"/>
                        <a:tabLst/>
                      </a:pPr>
                      <a:r>
                        <a:rPr kumimoji="0" lang="en-US" sz="1800" b="0" i="0" u="none" strike="noStrike" cap="none" normalizeH="0" baseline="0" dirty="0">
                          <a:ln>
                            <a:noFill/>
                          </a:ln>
                          <a:solidFill>
                            <a:srgbClr val="185CB9"/>
                          </a:solidFill>
                          <a:effectLst/>
                          <a:latin typeface="Arial" charset="0"/>
                          <a:ea typeface="ＭＳ Ｐゴシック" charset="0"/>
                          <a:cs typeface="ＭＳ Ｐゴシック" charset="0"/>
                        </a:rPr>
                        <a:t> Telecoms</a:t>
                      </a:r>
                    </a:p>
                    <a:p>
                      <a:pPr marL="0" marR="0" lvl="0" indent="0" algn="ctr" defTabSz="457200" rtl="0" eaLnBrk="1" fontAlgn="base" latinLnBrk="0" hangingPunct="1">
                        <a:lnSpc>
                          <a:spcPct val="100000"/>
                        </a:lnSpc>
                        <a:spcBef>
                          <a:spcPct val="0"/>
                        </a:spcBef>
                        <a:spcAft>
                          <a:spcPct val="0"/>
                        </a:spcAft>
                        <a:buClrTx/>
                        <a:buSzTx/>
                        <a:buFontTx/>
                        <a:buChar char="-"/>
                        <a:tabLst/>
                      </a:pPr>
                      <a:r>
                        <a:rPr kumimoji="0" lang="en-US" sz="1800" b="0" i="0" u="none" strike="noStrike" cap="none" normalizeH="0" baseline="0" dirty="0">
                          <a:ln>
                            <a:noFill/>
                          </a:ln>
                          <a:solidFill>
                            <a:srgbClr val="185CB9"/>
                          </a:solidFill>
                          <a:effectLst/>
                          <a:latin typeface="Arial" charset="0"/>
                          <a:ea typeface="ＭＳ Ｐゴシック" charset="0"/>
                          <a:cs typeface="ＭＳ Ｐゴシック" charset="0"/>
                        </a:rPr>
                        <a:t> Outsourcing</a:t>
                      </a:r>
                    </a:p>
                    <a:p>
                      <a:pPr marL="0" marR="0" lvl="0" indent="0" algn="ctr" defTabSz="457200" rtl="0" eaLnBrk="1" fontAlgn="base" latinLnBrk="0" hangingPunct="1">
                        <a:lnSpc>
                          <a:spcPct val="100000"/>
                        </a:lnSpc>
                        <a:spcBef>
                          <a:spcPct val="0"/>
                        </a:spcBef>
                        <a:spcAft>
                          <a:spcPct val="0"/>
                        </a:spcAft>
                        <a:buClrTx/>
                        <a:buSzTx/>
                        <a:buFontTx/>
                        <a:buChar char="-"/>
                        <a:tabLst/>
                      </a:pPr>
                      <a:r>
                        <a:rPr kumimoji="0" lang="en-US" sz="1800" b="0" i="0" u="none" strike="noStrike" cap="none" normalizeH="0" baseline="0" dirty="0">
                          <a:ln>
                            <a:noFill/>
                          </a:ln>
                          <a:solidFill>
                            <a:srgbClr val="185CB9"/>
                          </a:solidFill>
                          <a:effectLst/>
                          <a:latin typeface="Arial" charset="0"/>
                          <a:ea typeface="ＭＳ Ｐゴシック" charset="0"/>
                          <a:cs typeface="ＭＳ Ｐゴシック" charset="0"/>
                        </a:rPr>
                        <a:t> Cloud computing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F3"/>
                    </a:solidFill>
                  </a:tcPr>
                </a:tc>
              </a:tr>
            </a:tbl>
          </a:graphicData>
        </a:graphic>
      </p:graphicFrame>
    </p:spTree>
    <p:extLst>
      <p:ext uri="{BB962C8B-B14F-4D97-AF65-F5344CB8AC3E}">
        <p14:creationId xmlns:p14="http://schemas.microsoft.com/office/powerpoint/2010/main" val="365583639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8300" y="2315634"/>
            <a:ext cx="9575800" cy="3318933"/>
          </a:xfrm>
        </p:spPr>
        <p:txBody>
          <a:bodyPr>
            <a:normAutofit/>
          </a:bodyPr>
          <a:lstStyle/>
          <a:p>
            <a:pPr marL="800100" lvl="1" indent="-342900" defTabSz="814388">
              <a:lnSpc>
                <a:spcPct val="95000"/>
              </a:lnSpc>
              <a:spcBef>
                <a:spcPct val="50000"/>
              </a:spcBef>
              <a:buFont typeface="Arial"/>
              <a:buChar char="•"/>
            </a:pPr>
            <a:r>
              <a:rPr lang="fr-FR" sz="2400" b="1" dirty="0" err="1">
                <a:solidFill>
                  <a:srgbClr val="000090"/>
                </a:solidFill>
              </a:rPr>
              <a:t>Capex</a:t>
            </a:r>
            <a:r>
              <a:rPr lang="fr-FR" sz="2400" b="1" dirty="0">
                <a:solidFill>
                  <a:srgbClr val="000090"/>
                </a:solidFill>
              </a:rPr>
              <a:t> : Capital </a:t>
            </a:r>
            <a:r>
              <a:rPr lang="fr-FR" sz="2400" b="1" dirty="0" err="1">
                <a:solidFill>
                  <a:srgbClr val="000090"/>
                </a:solidFill>
              </a:rPr>
              <a:t>expenditures</a:t>
            </a:r>
            <a:endParaRPr lang="fr-FR" sz="2400" b="1" dirty="0">
              <a:solidFill>
                <a:srgbClr val="000090"/>
              </a:solidFill>
            </a:endParaRPr>
          </a:p>
          <a:p>
            <a:pPr marL="1200150" lvl="2" indent="-285750" defTabSz="814388">
              <a:lnSpc>
                <a:spcPct val="95000"/>
              </a:lnSpc>
              <a:spcBef>
                <a:spcPts val="800"/>
              </a:spcBef>
              <a:buFont typeface="Arial"/>
              <a:buChar char="•"/>
            </a:pPr>
            <a:r>
              <a:rPr lang="fr-FR" sz="1800" b="1" dirty="0" err="1">
                <a:solidFill>
                  <a:srgbClr val="000090"/>
                </a:solidFill>
              </a:rPr>
              <a:t>Depreciated</a:t>
            </a:r>
            <a:r>
              <a:rPr lang="fr-FR" sz="1800" b="1" dirty="0">
                <a:solidFill>
                  <a:srgbClr val="000090"/>
                </a:solidFill>
              </a:rPr>
              <a:t> over the life of the </a:t>
            </a:r>
            <a:r>
              <a:rPr lang="fr-FR" sz="1800" b="1" dirty="0" err="1">
                <a:solidFill>
                  <a:srgbClr val="000090"/>
                </a:solidFill>
              </a:rPr>
              <a:t>asset</a:t>
            </a:r>
            <a:r>
              <a:rPr lang="fr-FR" sz="1800" b="1" dirty="0">
                <a:solidFill>
                  <a:srgbClr val="000090"/>
                </a:solidFill>
              </a:rPr>
              <a:t> </a:t>
            </a:r>
          </a:p>
          <a:p>
            <a:pPr marL="1200150" lvl="2" indent="-285750" defTabSz="814388">
              <a:lnSpc>
                <a:spcPct val="95000"/>
              </a:lnSpc>
              <a:spcBef>
                <a:spcPts val="800"/>
              </a:spcBef>
              <a:buFont typeface="Arial"/>
              <a:buChar char="•"/>
            </a:pPr>
            <a:r>
              <a:rPr lang="fr-FR" sz="1800" b="1" dirty="0" err="1">
                <a:solidFill>
                  <a:srgbClr val="000090"/>
                </a:solidFill>
              </a:rPr>
              <a:t>Depreciation</a:t>
            </a:r>
            <a:r>
              <a:rPr lang="fr-FR" sz="1800" b="1" dirty="0">
                <a:solidFill>
                  <a:srgbClr val="000090"/>
                </a:solidFill>
              </a:rPr>
              <a:t> </a:t>
            </a:r>
            <a:r>
              <a:rPr lang="fr-FR" sz="1800" b="1" dirty="0" err="1">
                <a:solidFill>
                  <a:srgbClr val="000090"/>
                </a:solidFill>
              </a:rPr>
              <a:t>is</a:t>
            </a:r>
            <a:r>
              <a:rPr lang="fr-FR" sz="1800" b="1" dirty="0">
                <a:solidFill>
                  <a:srgbClr val="000090"/>
                </a:solidFill>
              </a:rPr>
              <a:t> an </a:t>
            </a:r>
            <a:r>
              <a:rPr lang="fr-FR" sz="1800" b="1" dirty="0" err="1">
                <a:solidFill>
                  <a:srgbClr val="000090"/>
                </a:solidFill>
              </a:rPr>
              <a:t>expense</a:t>
            </a:r>
            <a:r>
              <a:rPr lang="fr-FR" sz="1800" b="1" dirty="0">
                <a:solidFill>
                  <a:srgbClr val="000090"/>
                </a:solidFill>
              </a:rPr>
              <a:t> line on the P&amp;L (no cash impact)</a:t>
            </a:r>
            <a:endParaRPr lang="fr-FR" b="1" dirty="0">
              <a:solidFill>
                <a:srgbClr val="000090"/>
              </a:solidFill>
            </a:endParaRPr>
          </a:p>
          <a:p>
            <a:pPr marL="800100" lvl="1" indent="-342900" defTabSz="814388">
              <a:lnSpc>
                <a:spcPct val="95000"/>
              </a:lnSpc>
              <a:spcBef>
                <a:spcPct val="50000"/>
              </a:spcBef>
              <a:buFont typeface="Arial"/>
              <a:buChar char="•"/>
            </a:pPr>
            <a:r>
              <a:rPr lang="fr-FR" sz="2400" b="1" dirty="0" err="1">
                <a:solidFill>
                  <a:srgbClr val="000090"/>
                </a:solidFill>
              </a:rPr>
              <a:t>Opex</a:t>
            </a:r>
            <a:r>
              <a:rPr lang="fr-FR" sz="2400" b="1" dirty="0">
                <a:solidFill>
                  <a:srgbClr val="000090"/>
                </a:solidFill>
              </a:rPr>
              <a:t> : </a:t>
            </a:r>
            <a:r>
              <a:rPr lang="fr-FR" sz="2400" b="1" dirty="0" err="1">
                <a:solidFill>
                  <a:srgbClr val="000090"/>
                </a:solidFill>
              </a:rPr>
              <a:t>Operational</a:t>
            </a:r>
            <a:r>
              <a:rPr lang="fr-FR" sz="2400" b="1" dirty="0">
                <a:solidFill>
                  <a:srgbClr val="000090"/>
                </a:solidFill>
              </a:rPr>
              <a:t> </a:t>
            </a:r>
            <a:r>
              <a:rPr lang="fr-FR" sz="2400" b="1" dirty="0" err="1">
                <a:solidFill>
                  <a:srgbClr val="000090"/>
                </a:solidFill>
              </a:rPr>
              <a:t>expenses</a:t>
            </a:r>
            <a:r>
              <a:rPr lang="fr-FR" sz="2400" b="1" dirty="0">
                <a:solidFill>
                  <a:srgbClr val="000090"/>
                </a:solidFill>
              </a:rPr>
              <a:t> to </a:t>
            </a:r>
            <a:r>
              <a:rPr lang="fr-FR" sz="2400" b="1" dirty="0" err="1">
                <a:solidFill>
                  <a:srgbClr val="000090"/>
                </a:solidFill>
              </a:rPr>
              <a:t>run</a:t>
            </a:r>
            <a:r>
              <a:rPr lang="fr-FR" sz="2400" b="1" dirty="0">
                <a:solidFill>
                  <a:srgbClr val="000090"/>
                </a:solidFill>
              </a:rPr>
              <a:t> </a:t>
            </a:r>
            <a:r>
              <a:rPr lang="fr-FR" sz="2400" b="1" dirty="0" err="1">
                <a:solidFill>
                  <a:srgbClr val="000090"/>
                </a:solidFill>
              </a:rPr>
              <a:t>day</a:t>
            </a:r>
            <a:r>
              <a:rPr lang="fr-FR" sz="2400" b="1" dirty="0">
                <a:solidFill>
                  <a:srgbClr val="000090"/>
                </a:solidFill>
              </a:rPr>
              <a:t> to </a:t>
            </a:r>
            <a:r>
              <a:rPr lang="fr-FR" sz="2400" b="1" dirty="0" err="1">
                <a:solidFill>
                  <a:srgbClr val="000090"/>
                </a:solidFill>
              </a:rPr>
              <a:t>day</a:t>
            </a:r>
            <a:r>
              <a:rPr lang="fr-FR" sz="2400" b="1" dirty="0">
                <a:solidFill>
                  <a:srgbClr val="000090"/>
                </a:solidFill>
              </a:rPr>
              <a:t> business</a:t>
            </a:r>
          </a:p>
          <a:p>
            <a:pPr marL="800100" lvl="1" indent="-342900" defTabSz="814388">
              <a:lnSpc>
                <a:spcPct val="95000"/>
              </a:lnSpc>
              <a:spcBef>
                <a:spcPct val="50000"/>
              </a:spcBef>
              <a:buFont typeface="Arial"/>
              <a:buChar char="•"/>
            </a:pPr>
            <a:r>
              <a:rPr lang="fr-FR" sz="2400" b="1" dirty="0" err="1">
                <a:solidFill>
                  <a:srgbClr val="000090"/>
                </a:solidFill>
              </a:rPr>
              <a:t>Accounting</a:t>
            </a:r>
            <a:r>
              <a:rPr lang="fr-FR" sz="2400" b="1" dirty="0">
                <a:solidFill>
                  <a:srgbClr val="000090"/>
                </a:solidFill>
              </a:rPr>
              <a:t> </a:t>
            </a:r>
            <a:r>
              <a:rPr lang="fr-FR" sz="2400" b="1" dirty="0" err="1">
                <a:solidFill>
                  <a:srgbClr val="000090"/>
                </a:solidFill>
              </a:rPr>
              <a:t>rules</a:t>
            </a:r>
            <a:endParaRPr lang="fr-FR" sz="2400" b="1" dirty="0">
              <a:solidFill>
                <a:srgbClr val="000090"/>
              </a:solidFill>
            </a:endParaRPr>
          </a:p>
          <a:p>
            <a:pPr marL="1200150" lvl="2" indent="-285750" defTabSz="814388">
              <a:lnSpc>
                <a:spcPct val="95000"/>
              </a:lnSpc>
              <a:spcBef>
                <a:spcPts val="800"/>
              </a:spcBef>
              <a:buFont typeface="Arial"/>
              <a:buChar char="•"/>
            </a:pPr>
            <a:r>
              <a:rPr lang="fr-FR" sz="1800" b="1" dirty="0" err="1">
                <a:solidFill>
                  <a:srgbClr val="000090"/>
                </a:solidFill>
              </a:rPr>
              <a:t>Preliminary</a:t>
            </a:r>
            <a:r>
              <a:rPr lang="fr-FR" sz="1800" b="1" dirty="0">
                <a:solidFill>
                  <a:srgbClr val="000090"/>
                </a:solidFill>
              </a:rPr>
              <a:t> </a:t>
            </a:r>
            <a:r>
              <a:rPr lang="fr-FR" sz="1800" b="1" dirty="0" err="1">
                <a:solidFill>
                  <a:srgbClr val="000090"/>
                </a:solidFill>
              </a:rPr>
              <a:t>project</a:t>
            </a:r>
            <a:r>
              <a:rPr lang="fr-FR" sz="1800" b="1" dirty="0">
                <a:solidFill>
                  <a:srgbClr val="000090"/>
                </a:solidFill>
              </a:rPr>
              <a:t> phase / </a:t>
            </a:r>
            <a:r>
              <a:rPr lang="fr-FR" sz="1800" b="1" dirty="0" err="1">
                <a:solidFill>
                  <a:srgbClr val="000090"/>
                </a:solidFill>
              </a:rPr>
              <a:t>feasibility</a:t>
            </a:r>
            <a:r>
              <a:rPr lang="fr-FR" sz="1800" b="1" dirty="0">
                <a:solidFill>
                  <a:srgbClr val="000090"/>
                </a:solidFill>
              </a:rPr>
              <a:t> </a:t>
            </a:r>
            <a:r>
              <a:rPr lang="fr-FR" sz="1800" b="1" dirty="0" err="1">
                <a:solidFill>
                  <a:srgbClr val="000090"/>
                </a:solidFill>
              </a:rPr>
              <a:t>study</a:t>
            </a:r>
            <a:r>
              <a:rPr lang="fr-FR" sz="1800" b="1" dirty="0">
                <a:solidFill>
                  <a:srgbClr val="000090"/>
                </a:solidFill>
              </a:rPr>
              <a:t> : </a:t>
            </a:r>
            <a:r>
              <a:rPr lang="fr-FR" sz="1800" b="1" dirty="0" err="1">
                <a:solidFill>
                  <a:srgbClr val="000090"/>
                </a:solidFill>
              </a:rPr>
              <a:t>Opex</a:t>
            </a:r>
            <a:r>
              <a:rPr lang="fr-FR" sz="1800" b="1" dirty="0">
                <a:solidFill>
                  <a:srgbClr val="000090"/>
                </a:solidFill>
              </a:rPr>
              <a:t> as no </a:t>
            </a:r>
            <a:r>
              <a:rPr lang="fr-FR" sz="1800" b="1" dirty="0" err="1">
                <a:solidFill>
                  <a:srgbClr val="000090"/>
                </a:solidFill>
              </a:rPr>
              <a:t>asset</a:t>
            </a:r>
            <a:r>
              <a:rPr lang="fr-FR" sz="1800" b="1" dirty="0">
                <a:solidFill>
                  <a:srgbClr val="000090"/>
                </a:solidFill>
              </a:rPr>
              <a:t> </a:t>
            </a:r>
            <a:r>
              <a:rPr lang="fr-FR" sz="1800" b="1" dirty="0" err="1">
                <a:solidFill>
                  <a:srgbClr val="000090"/>
                </a:solidFill>
              </a:rPr>
              <a:t>may</a:t>
            </a:r>
            <a:r>
              <a:rPr lang="fr-FR" sz="1800" b="1" dirty="0">
                <a:solidFill>
                  <a:srgbClr val="000090"/>
                </a:solidFill>
              </a:rPr>
              <a:t> </a:t>
            </a:r>
            <a:r>
              <a:rPr lang="fr-FR" sz="1800" b="1" dirty="0" err="1">
                <a:solidFill>
                  <a:srgbClr val="000090"/>
                </a:solidFill>
              </a:rPr>
              <a:t>result</a:t>
            </a:r>
            <a:r>
              <a:rPr lang="fr-FR" sz="1800" b="1" dirty="0">
                <a:solidFill>
                  <a:srgbClr val="000090"/>
                </a:solidFill>
              </a:rPr>
              <a:t> </a:t>
            </a:r>
            <a:r>
              <a:rPr lang="fr-FR" sz="1800" b="1" dirty="0" err="1">
                <a:solidFill>
                  <a:srgbClr val="000090"/>
                </a:solidFill>
              </a:rPr>
              <a:t>from</a:t>
            </a:r>
            <a:r>
              <a:rPr lang="fr-FR" sz="1800" b="1" dirty="0">
                <a:solidFill>
                  <a:srgbClr val="000090"/>
                </a:solidFill>
              </a:rPr>
              <a:t> </a:t>
            </a:r>
            <a:r>
              <a:rPr lang="fr-FR" sz="1800" b="1" dirty="0" err="1">
                <a:solidFill>
                  <a:srgbClr val="000090"/>
                </a:solidFill>
              </a:rPr>
              <a:t>it</a:t>
            </a:r>
            <a:r>
              <a:rPr lang="fr-FR" sz="1800" b="1" dirty="0">
                <a:solidFill>
                  <a:srgbClr val="000090"/>
                </a:solidFill>
              </a:rPr>
              <a:t>…</a:t>
            </a:r>
          </a:p>
          <a:p>
            <a:pPr marL="1200150" lvl="2" indent="-285750" defTabSz="814388">
              <a:lnSpc>
                <a:spcPct val="95000"/>
              </a:lnSpc>
              <a:spcBef>
                <a:spcPts val="800"/>
              </a:spcBef>
              <a:buFont typeface="Arial"/>
              <a:buChar char="•"/>
            </a:pPr>
            <a:r>
              <a:rPr lang="fr-FR" sz="1800" b="1" dirty="0">
                <a:solidFill>
                  <a:srgbClr val="000090"/>
                </a:solidFill>
              </a:rPr>
              <a:t>HW </a:t>
            </a:r>
            <a:r>
              <a:rPr lang="fr-FR" sz="1800" b="1" dirty="0" err="1">
                <a:solidFill>
                  <a:srgbClr val="000090"/>
                </a:solidFill>
              </a:rPr>
              <a:t>equipment</a:t>
            </a:r>
            <a:r>
              <a:rPr lang="fr-FR" sz="1800" b="1" dirty="0">
                <a:solidFill>
                  <a:srgbClr val="000090"/>
                </a:solidFill>
              </a:rPr>
              <a:t> </a:t>
            </a:r>
            <a:r>
              <a:rPr lang="fr-FR" sz="1800" b="1" dirty="0" err="1">
                <a:solidFill>
                  <a:srgbClr val="000090"/>
                </a:solidFill>
              </a:rPr>
              <a:t>is</a:t>
            </a:r>
            <a:r>
              <a:rPr lang="fr-FR" sz="1800" b="1" dirty="0">
                <a:solidFill>
                  <a:srgbClr val="000090"/>
                </a:solidFill>
              </a:rPr>
              <a:t> </a:t>
            </a:r>
            <a:r>
              <a:rPr lang="fr-FR" sz="1800" b="1" dirty="0" err="1">
                <a:solidFill>
                  <a:srgbClr val="000090"/>
                </a:solidFill>
              </a:rPr>
              <a:t>Capex</a:t>
            </a:r>
            <a:endParaRPr lang="fr-FR" sz="1800" b="1" dirty="0">
              <a:solidFill>
                <a:srgbClr val="000090"/>
              </a:solidFill>
            </a:endParaRPr>
          </a:p>
          <a:p>
            <a:pPr marL="1200150" lvl="2" indent="-285750" defTabSz="814388">
              <a:lnSpc>
                <a:spcPct val="95000"/>
              </a:lnSpc>
              <a:spcBef>
                <a:spcPts val="800"/>
              </a:spcBef>
              <a:buFont typeface="Arial"/>
              <a:buChar char="•"/>
            </a:pPr>
            <a:r>
              <a:rPr lang="fr-FR" sz="1800" b="1" dirty="0">
                <a:solidFill>
                  <a:srgbClr val="000090"/>
                </a:solidFill>
              </a:rPr>
              <a:t>SW </a:t>
            </a:r>
            <a:r>
              <a:rPr lang="fr-FR" sz="1800" b="1" dirty="0" err="1">
                <a:solidFill>
                  <a:srgbClr val="000090"/>
                </a:solidFill>
              </a:rPr>
              <a:t>development</a:t>
            </a:r>
            <a:r>
              <a:rPr lang="fr-FR" sz="1800" b="1" dirty="0">
                <a:solidFill>
                  <a:srgbClr val="000090"/>
                </a:solidFill>
              </a:rPr>
              <a:t> and application configuration : </a:t>
            </a:r>
            <a:r>
              <a:rPr lang="fr-FR" sz="1800" b="1" dirty="0" err="1">
                <a:solidFill>
                  <a:srgbClr val="000090"/>
                </a:solidFill>
              </a:rPr>
              <a:t>Capex</a:t>
            </a:r>
            <a:r>
              <a:rPr lang="fr-FR" sz="1800" b="1" dirty="0">
                <a:solidFill>
                  <a:srgbClr val="000090"/>
                </a:solidFill>
              </a:rPr>
              <a:t> as </a:t>
            </a:r>
            <a:r>
              <a:rPr lang="fr-FR" sz="1800" b="1" dirty="0" err="1">
                <a:solidFill>
                  <a:srgbClr val="000090"/>
                </a:solidFill>
              </a:rPr>
              <a:t>this</a:t>
            </a:r>
            <a:r>
              <a:rPr lang="fr-FR" sz="1800" b="1" dirty="0">
                <a:solidFill>
                  <a:srgbClr val="000090"/>
                </a:solidFill>
              </a:rPr>
              <a:t> </a:t>
            </a:r>
            <a:r>
              <a:rPr lang="fr-FR" sz="1800" b="1" dirty="0" err="1">
                <a:solidFill>
                  <a:srgbClr val="000090"/>
                </a:solidFill>
              </a:rPr>
              <a:t>creates</a:t>
            </a:r>
            <a:r>
              <a:rPr lang="fr-FR" sz="1800" b="1" dirty="0">
                <a:solidFill>
                  <a:srgbClr val="000090"/>
                </a:solidFill>
              </a:rPr>
              <a:t> an </a:t>
            </a:r>
            <a:r>
              <a:rPr lang="fr-FR" sz="1800" b="1" dirty="0" err="1">
                <a:solidFill>
                  <a:srgbClr val="000090"/>
                </a:solidFill>
              </a:rPr>
              <a:t>asset</a:t>
            </a:r>
            <a:endParaRPr lang="fr-FR" sz="1800" b="1" dirty="0">
              <a:solidFill>
                <a:srgbClr val="000090"/>
              </a:solidFill>
            </a:endParaRPr>
          </a:p>
          <a:p>
            <a:pPr marL="1200150" lvl="2" indent="-285750" defTabSz="814388">
              <a:lnSpc>
                <a:spcPct val="95000"/>
              </a:lnSpc>
              <a:spcBef>
                <a:spcPts val="800"/>
              </a:spcBef>
              <a:buFont typeface="Arial"/>
              <a:buChar char="•"/>
            </a:pPr>
            <a:r>
              <a:rPr lang="fr-FR" sz="1800" b="1" dirty="0">
                <a:solidFill>
                  <a:srgbClr val="000090"/>
                </a:solidFill>
              </a:rPr>
              <a:t>Post </a:t>
            </a:r>
            <a:r>
              <a:rPr lang="fr-FR" sz="1800" b="1" dirty="0" err="1">
                <a:solidFill>
                  <a:srgbClr val="000090"/>
                </a:solidFill>
              </a:rPr>
              <a:t>implementation</a:t>
            </a:r>
            <a:r>
              <a:rPr lang="fr-FR" sz="1800" b="1" dirty="0">
                <a:solidFill>
                  <a:srgbClr val="000090"/>
                </a:solidFill>
              </a:rPr>
              <a:t> / production phase : </a:t>
            </a:r>
            <a:r>
              <a:rPr lang="fr-FR" sz="1800" b="1" dirty="0" err="1">
                <a:solidFill>
                  <a:srgbClr val="000090"/>
                </a:solidFill>
              </a:rPr>
              <a:t>Opex</a:t>
            </a:r>
            <a:r>
              <a:rPr lang="fr-FR" sz="1800" b="1" dirty="0">
                <a:solidFill>
                  <a:srgbClr val="000090"/>
                </a:solidFill>
              </a:rPr>
              <a:t> as </a:t>
            </a:r>
            <a:r>
              <a:rPr lang="fr-FR" sz="1800" b="1" dirty="0" err="1">
                <a:solidFill>
                  <a:srgbClr val="000090"/>
                </a:solidFill>
              </a:rPr>
              <a:t>it</a:t>
            </a:r>
            <a:r>
              <a:rPr lang="fr-FR" sz="1800" b="1" dirty="0">
                <a:solidFill>
                  <a:srgbClr val="000090"/>
                </a:solidFill>
              </a:rPr>
              <a:t> </a:t>
            </a:r>
            <a:r>
              <a:rPr lang="fr-FR" sz="1800" b="1" dirty="0" err="1">
                <a:solidFill>
                  <a:srgbClr val="000090"/>
                </a:solidFill>
              </a:rPr>
              <a:t>is</a:t>
            </a:r>
            <a:r>
              <a:rPr lang="fr-FR" sz="1800" b="1" dirty="0">
                <a:solidFill>
                  <a:srgbClr val="000090"/>
                </a:solidFill>
              </a:rPr>
              <a:t> running </a:t>
            </a:r>
            <a:r>
              <a:rPr lang="fr-FR" sz="1800" b="1" dirty="0" err="1">
                <a:solidFill>
                  <a:srgbClr val="000090"/>
                </a:solidFill>
              </a:rPr>
              <a:t>day</a:t>
            </a:r>
            <a:r>
              <a:rPr lang="fr-FR" sz="1800" b="1" dirty="0">
                <a:solidFill>
                  <a:srgbClr val="000090"/>
                </a:solidFill>
              </a:rPr>
              <a:t> to </a:t>
            </a:r>
            <a:r>
              <a:rPr lang="fr-FR" sz="1800" b="1" dirty="0" err="1">
                <a:solidFill>
                  <a:srgbClr val="000090"/>
                </a:solidFill>
              </a:rPr>
              <a:t>day</a:t>
            </a:r>
            <a:r>
              <a:rPr lang="fr-FR" sz="1800" b="1" dirty="0">
                <a:solidFill>
                  <a:srgbClr val="000090"/>
                </a:solidFill>
              </a:rPr>
              <a:t> </a:t>
            </a:r>
            <a:r>
              <a:rPr lang="fr-FR" sz="1800" b="1" dirty="0" smtClean="0">
                <a:solidFill>
                  <a:srgbClr val="000090"/>
                </a:solidFill>
              </a:rPr>
              <a:t>business</a:t>
            </a:r>
          </a:p>
          <a:p>
            <a:pPr marL="1200150" lvl="2" indent="-285750" defTabSz="814388">
              <a:lnSpc>
                <a:spcPct val="95000"/>
              </a:lnSpc>
              <a:spcBef>
                <a:spcPts val="800"/>
              </a:spcBef>
              <a:buFont typeface="Arial"/>
              <a:buChar char="•"/>
            </a:pPr>
            <a:r>
              <a:rPr lang="fr-FR" sz="1800" b="1" dirty="0" smtClean="0">
                <a:solidFill>
                  <a:srgbClr val="000090"/>
                </a:solidFill>
              </a:rPr>
              <a:t>Note </a:t>
            </a:r>
            <a:r>
              <a:rPr lang="fr-FR" sz="1800" b="1" dirty="0" err="1">
                <a:solidFill>
                  <a:srgbClr val="000090"/>
                </a:solidFill>
              </a:rPr>
              <a:t>that</a:t>
            </a:r>
            <a:r>
              <a:rPr lang="fr-FR" sz="1800" b="1" dirty="0">
                <a:solidFill>
                  <a:srgbClr val="000090"/>
                </a:solidFill>
              </a:rPr>
              <a:t> SW licence maintenance </a:t>
            </a:r>
            <a:r>
              <a:rPr lang="fr-FR" sz="1800" b="1" dirty="0" err="1">
                <a:solidFill>
                  <a:srgbClr val="000090"/>
                </a:solidFill>
              </a:rPr>
              <a:t>is</a:t>
            </a:r>
            <a:r>
              <a:rPr lang="fr-FR" sz="1800" b="1" dirty="0">
                <a:solidFill>
                  <a:srgbClr val="000090"/>
                </a:solidFill>
              </a:rPr>
              <a:t> </a:t>
            </a:r>
            <a:r>
              <a:rPr lang="fr-FR" sz="1800" b="1" dirty="0" err="1">
                <a:solidFill>
                  <a:srgbClr val="000090"/>
                </a:solidFill>
              </a:rPr>
              <a:t>Opex</a:t>
            </a:r>
            <a:r>
              <a:rPr lang="fr-FR" sz="1800" b="1" dirty="0">
                <a:solidFill>
                  <a:srgbClr val="000090"/>
                </a:solidFill>
              </a:rPr>
              <a:t> vs licence </a:t>
            </a:r>
            <a:r>
              <a:rPr lang="fr-FR" sz="1800" b="1" dirty="0" err="1">
                <a:solidFill>
                  <a:srgbClr val="000090"/>
                </a:solidFill>
              </a:rPr>
              <a:t>is</a:t>
            </a:r>
            <a:r>
              <a:rPr lang="fr-FR" sz="1800" b="1" dirty="0">
                <a:solidFill>
                  <a:srgbClr val="000090"/>
                </a:solidFill>
              </a:rPr>
              <a:t> </a:t>
            </a:r>
            <a:r>
              <a:rPr lang="fr-FR" sz="1800" b="1" dirty="0" err="1">
                <a:solidFill>
                  <a:srgbClr val="000090"/>
                </a:solidFill>
              </a:rPr>
              <a:t>Capex</a:t>
            </a:r>
            <a:endParaRPr lang="fr-FR" sz="1800" b="1" dirty="0">
              <a:solidFill>
                <a:srgbClr val="000090"/>
              </a:solidFill>
            </a:endParaRPr>
          </a:p>
        </p:txBody>
      </p:sp>
      <p:sp>
        <p:nvSpPr>
          <p:cNvPr id="3" name="Title 2"/>
          <p:cNvSpPr>
            <a:spLocks noGrp="1"/>
          </p:cNvSpPr>
          <p:nvPr>
            <p:ph type="title"/>
          </p:nvPr>
        </p:nvSpPr>
        <p:spPr/>
        <p:txBody>
          <a:bodyPr/>
          <a:lstStyle/>
          <a:p>
            <a:r>
              <a:rPr lang="en-US" dirty="0" smtClean="0"/>
              <a:t>Categories of IT costs</a:t>
            </a:r>
            <a:endParaRPr lang="en-US" dirty="0"/>
          </a:p>
        </p:txBody>
      </p:sp>
    </p:spTree>
    <p:extLst>
      <p:ext uri="{BB962C8B-B14F-4D97-AF65-F5344CB8AC3E}">
        <p14:creationId xmlns:p14="http://schemas.microsoft.com/office/powerpoint/2010/main" val="43493875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2620434"/>
            <a:ext cx="8661400" cy="3437466"/>
          </a:xfrm>
        </p:spPr>
        <p:txBody>
          <a:bodyPr>
            <a:normAutofit/>
          </a:bodyPr>
          <a:lstStyle/>
          <a:p>
            <a:pPr marL="800100" lvl="1" indent="-342900" defTabSz="814388">
              <a:lnSpc>
                <a:spcPct val="95000"/>
              </a:lnSpc>
              <a:spcBef>
                <a:spcPct val="50000"/>
              </a:spcBef>
              <a:buFont typeface="Arial"/>
              <a:buChar char="•"/>
            </a:pPr>
            <a:r>
              <a:rPr lang="fr-FR" sz="2400" b="1" dirty="0" err="1">
                <a:solidFill>
                  <a:srgbClr val="000090"/>
                </a:solidFill>
              </a:rPr>
              <a:t>Accounting</a:t>
            </a:r>
            <a:r>
              <a:rPr lang="fr-FR" sz="2400" b="1" dirty="0">
                <a:solidFill>
                  <a:srgbClr val="000090"/>
                </a:solidFill>
              </a:rPr>
              <a:t> </a:t>
            </a:r>
            <a:r>
              <a:rPr lang="fr-FR" sz="2400" b="1" dirty="0" err="1">
                <a:solidFill>
                  <a:srgbClr val="000090"/>
                </a:solidFill>
              </a:rPr>
              <a:t>rules</a:t>
            </a:r>
            <a:endParaRPr lang="fr-FR" sz="2400" b="1" dirty="0">
              <a:solidFill>
                <a:srgbClr val="000090"/>
              </a:solidFill>
            </a:endParaRPr>
          </a:p>
          <a:p>
            <a:pPr marL="1200150" lvl="2" indent="-285750" defTabSz="814388">
              <a:lnSpc>
                <a:spcPct val="95000"/>
              </a:lnSpc>
              <a:spcBef>
                <a:spcPts val="1000"/>
              </a:spcBef>
              <a:buFont typeface="Arial"/>
              <a:buChar char="•"/>
            </a:pPr>
            <a:r>
              <a:rPr lang="fr-FR" sz="1800" b="1" dirty="0" err="1">
                <a:solidFill>
                  <a:srgbClr val="000090"/>
                </a:solidFill>
              </a:rPr>
              <a:t>Functional</a:t>
            </a:r>
            <a:r>
              <a:rPr lang="fr-FR" sz="1800" b="1" dirty="0">
                <a:solidFill>
                  <a:srgbClr val="000090"/>
                </a:solidFill>
              </a:rPr>
              <a:t> design </a:t>
            </a:r>
            <a:r>
              <a:rPr lang="fr-FR" sz="1800" b="1" dirty="0" err="1">
                <a:solidFill>
                  <a:srgbClr val="000090"/>
                </a:solidFill>
              </a:rPr>
              <a:t>is</a:t>
            </a:r>
            <a:r>
              <a:rPr lang="fr-FR" sz="1800" b="1" dirty="0">
                <a:solidFill>
                  <a:srgbClr val="000090"/>
                </a:solidFill>
              </a:rPr>
              <a:t> </a:t>
            </a:r>
            <a:r>
              <a:rPr lang="fr-FR" sz="1800" b="1" dirty="0" err="1">
                <a:solidFill>
                  <a:srgbClr val="000090"/>
                </a:solidFill>
              </a:rPr>
              <a:t>Opex</a:t>
            </a:r>
            <a:r>
              <a:rPr lang="fr-FR" sz="1800" b="1" dirty="0">
                <a:solidFill>
                  <a:srgbClr val="000090"/>
                </a:solidFill>
              </a:rPr>
              <a:t> and </a:t>
            </a:r>
            <a:r>
              <a:rPr lang="fr-FR" sz="1800" b="1" dirty="0" err="1">
                <a:solidFill>
                  <a:srgbClr val="000090"/>
                </a:solidFill>
              </a:rPr>
              <a:t>technical</a:t>
            </a:r>
            <a:r>
              <a:rPr lang="fr-FR" sz="1800" b="1" dirty="0">
                <a:solidFill>
                  <a:srgbClr val="000090"/>
                </a:solidFill>
              </a:rPr>
              <a:t> design </a:t>
            </a:r>
            <a:r>
              <a:rPr lang="fr-FR" sz="1800" b="1" dirty="0" err="1">
                <a:solidFill>
                  <a:srgbClr val="000090"/>
                </a:solidFill>
              </a:rPr>
              <a:t>is</a:t>
            </a:r>
            <a:r>
              <a:rPr lang="fr-FR" sz="1800" b="1" dirty="0">
                <a:solidFill>
                  <a:srgbClr val="000090"/>
                </a:solidFill>
              </a:rPr>
              <a:t> </a:t>
            </a:r>
            <a:r>
              <a:rPr lang="fr-FR" sz="1800" b="1" dirty="0" err="1">
                <a:solidFill>
                  <a:srgbClr val="000090"/>
                </a:solidFill>
              </a:rPr>
              <a:t>Capex</a:t>
            </a:r>
            <a:endParaRPr lang="fr-FR" sz="1800" b="1" dirty="0">
              <a:solidFill>
                <a:srgbClr val="000090"/>
              </a:solidFill>
            </a:endParaRPr>
          </a:p>
          <a:p>
            <a:pPr marL="1200150" lvl="2" indent="-285750" defTabSz="814388">
              <a:lnSpc>
                <a:spcPct val="95000"/>
              </a:lnSpc>
              <a:spcBef>
                <a:spcPts val="1000"/>
              </a:spcBef>
              <a:buFont typeface="Arial"/>
              <a:buChar char="•"/>
            </a:pPr>
            <a:r>
              <a:rPr lang="fr-FR" sz="1800" b="1" dirty="0">
                <a:solidFill>
                  <a:srgbClr val="000090"/>
                </a:solidFill>
              </a:rPr>
              <a:t>Production upgrades and </a:t>
            </a:r>
            <a:r>
              <a:rPr lang="fr-FR" sz="1800" b="1" dirty="0" err="1">
                <a:solidFill>
                  <a:srgbClr val="000090"/>
                </a:solidFill>
              </a:rPr>
              <a:t>enhancements</a:t>
            </a:r>
            <a:r>
              <a:rPr lang="fr-FR" sz="1800" b="1" dirty="0">
                <a:solidFill>
                  <a:srgbClr val="000090"/>
                </a:solidFill>
              </a:rPr>
              <a:t> are </a:t>
            </a:r>
            <a:r>
              <a:rPr lang="fr-FR" sz="1800" b="1" dirty="0" err="1">
                <a:solidFill>
                  <a:srgbClr val="000090"/>
                </a:solidFill>
              </a:rPr>
              <a:t>capitalizable</a:t>
            </a:r>
            <a:r>
              <a:rPr lang="fr-FR" sz="1800" b="1" dirty="0">
                <a:solidFill>
                  <a:srgbClr val="000090"/>
                </a:solidFill>
              </a:rPr>
              <a:t> </a:t>
            </a:r>
            <a:r>
              <a:rPr lang="fr-FR" sz="1800" b="1" dirty="0" err="1">
                <a:solidFill>
                  <a:srgbClr val="000090"/>
                </a:solidFill>
              </a:rPr>
              <a:t>while</a:t>
            </a:r>
            <a:r>
              <a:rPr lang="fr-FR" sz="1800" b="1" dirty="0">
                <a:solidFill>
                  <a:srgbClr val="000090"/>
                </a:solidFill>
              </a:rPr>
              <a:t> </a:t>
            </a:r>
            <a:r>
              <a:rPr lang="fr-FR" sz="1800" b="1" dirty="0" err="1">
                <a:solidFill>
                  <a:srgbClr val="000090"/>
                </a:solidFill>
              </a:rPr>
              <a:t>small</a:t>
            </a:r>
            <a:r>
              <a:rPr lang="fr-FR" sz="1800" b="1" dirty="0">
                <a:solidFill>
                  <a:srgbClr val="000090"/>
                </a:solidFill>
              </a:rPr>
              <a:t> changes and maintenance are not…</a:t>
            </a:r>
          </a:p>
          <a:p>
            <a:pPr marL="1200150" lvl="2" indent="-285750" defTabSz="814388">
              <a:lnSpc>
                <a:spcPct val="95000"/>
              </a:lnSpc>
              <a:spcBef>
                <a:spcPts val="1000"/>
              </a:spcBef>
              <a:buFont typeface="Arial"/>
              <a:buChar char="•"/>
            </a:pPr>
            <a:r>
              <a:rPr lang="fr-FR" sz="1800" b="1" dirty="0" err="1">
                <a:solidFill>
                  <a:srgbClr val="000090"/>
                </a:solidFill>
              </a:rPr>
              <a:t>Development</a:t>
            </a:r>
            <a:r>
              <a:rPr lang="fr-FR" sz="1800" b="1" dirty="0">
                <a:solidFill>
                  <a:srgbClr val="000090"/>
                </a:solidFill>
              </a:rPr>
              <a:t> </a:t>
            </a:r>
            <a:r>
              <a:rPr lang="fr-FR" sz="1800" b="1" dirty="0" err="1">
                <a:solidFill>
                  <a:srgbClr val="000090"/>
                </a:solidFill>
              </a:rPr>
              <a:t>costs</a:t>
            </a:r>
            <a:r>
              <a:rPr lang="fr-FR" sz="1800" b="1" dirty="0">
                <a:solidFill>
                  <a:srgbClr val="000090"/>
                </a:solidFill>
              </a:rPr>
              <a:t> of one time data migration interfaces are not </a:t>
            </a:r>
            <a:r>
              <a:rPr lang="fr-FR" sz="1800" b="1" dirty="0" err="1">
                <a:solidFill>
                  <a:srgbClr val="000090"/>
                </a:solidFill>
              </a:rPr>
              <a:t>capitalizable</a:t>
            </a:r>
            <a:r>
              <a:rPr lang="fr-FR" sz="1800" b="1" dirty="0">
                <a:solidFill>
                  <a:srgbClr val="000090"/>
                </a:solidFill>
              </a:rPr>
              <a:t> </a:t>
            </a:r>
            <a:r>
              <a:rPr lang="fr-FR" sz="1800" b="1" dirty="0" err="1">
                <a:solidFill>
                  <a:srgbClr val="000090"/>
                </a:solidFill>
              </a:rPr>
              <a:t>because</a:t>
            </a:r>
            <a:r>
              <a:rPr lang="fr-FR" sz="1800" b="1" dirty="0">
                <a:solidFill>
                  <a:srgbClr val="000090"/>
                </a:solidFill>
              </a:rPr>
              <a:t> no </a:t>
            </a:r>
            <a:r>
              <a:rPr lang="fr-FR" sz="1800" b="1" dirty="0" err="1">
                <a:solidFill>
                  <a:srgbClr val="000090"/>
                </a:solidFill>
              </a:rPr>
              <a:t>asset</a:t>
            </a:r>
            <a:r>
              <a:rPr lang="fr-FR" sz="1800" b="1" dirty="0">
                <a:solidFill>
                  <a:srgbClr val="000090"/>
                </a:solidFill>
              </a:rPr>
              <a:t> </a:t>
            </a:r>
            <a:r>
              <a:rPr lang="fr-FR" sz="1800" b="1" dirty="0" err="1">
                <a:solidFill>
                  <a:srgbClr val="000090"/>
                </a:solidFill>
              </a:rPr>
              <a:t>result</a:t>
            </a:r>
            <a:r>
              <a:rPr lang="fr-FR" sz="1800" b="1" dirty="0">
                <a:solidFill>
                  <a:srgbClr val="000090"/>
                </a:solidFill>
              </a:rPr>
              <a:t> </a:t>
            </a:r>
            <a:r>
              <a:rPr lang="fr-FR" sz="1800" b="1" dirty="0" err="1">
                <a:solidFill>
                  <a:srgbClr val="000090"/>
                </a:solidFill>
              </a:rPr>
              <a:t>from</a:t>
            </a:r>
            <a:r>
              <a:rPr lang="fr-FR" sz="1800" b="1" dirty="0">
                <a:solidFill>
                  <a:srgbClr val="000090"/>
                </a:solidFill>
              </a:rPr>
              <a:t> </a:t>
            </a:r>
            <a:r>
              <a:rPr lang="fr-FR" sz="1800" b="1" dirty="0" err="1">
                <a:solidFill>
                  <a:srgbClr val="000090"/>
                </a:solidFill>
              </a:rPr>
              <a:t>it</a:t>
            </a:r>
            <a:endParaRPr lang="fr-FR" sz="1800" b="1" dirty="0">
              <a:solidFill>
                <a:srgbClr val="000090"/>
              </a:solidFill>
            </a:endParaRPr>
          </a:p>
          <a:p>
            <a:pPr marL="1200150" lvl="2" indent="-285750" defTabSz="814388">
              <a:lnSpc>
                <a:spcPct val="95000"/>
              </a:lnSpc>
              <a:spcBef>
                <a:spcPts val="1000"/>
              </a:spcBef>
              <a:buFont typeface="Arial"/>
              <a:buChar char="•"/>
            </a:pPr>
            <a:r>
              <a:rPr lang="fr-FR" sz="1800" b="1" dirty="0">
                <a:solidFill>
                  <a:srgbClr val="000090"/>
                </a:solidFill>
              </a:rPr>
              <a:t>T&amp;E are </a:t>
            </a:r>
            <a:r>
              <a:rPr lang="fr-FR" sz="1800" b="1" dirty="0" err="1">
                <a:solidFill>
                  <a:srgbClr val="000090"/>
                </a:solidFill>
              </a:rPr>
              <a:t>Opex</a:t>
            </a:r>
            <a:r>
              <a:rPr lang="fr-FR" sz="1800" b="1" dirty="0">
                <a:solidFill>
                  <a:srgbClr val="000090"/>
                </a:solidFill>
              </a:rPr>
              <a:t> </a:t>
            </a:r>
            <a:r>
              <a:rPr lang="fr-FR" sz="1800" b="1" dirty="0" err="1">
                <a:solidFill>
                  <a:srgbClr val="000090"/>
                </a:solidFill>
              </a:rPr>
              <a:t>except</a:t>
            </a:r>
            <a:r>
              <a:rPr lang="fr-FR" sz="1800" b="1" dirty="0">
                <a:solidFill>
                  <a:srgbClr val="000090"/>
                </a:solidFill>
              </a:rPr>
              <a:t> if part of a </a:t>
            </a:r>
            <a:r>
              <a:rPr lang="fr-FR" sz="1800" b="1" dirty="0" err="1">
                <a:solidFill>
                  <a:srgbClr val="000090"/>
                </a:solidFill>
              </a:rPr>
              <a:t>capitalizable</a:t>
            </a:r>
            <a:r>
              <a:rPr lang="fr-FR" sz="1800" b="1" dirty="0">
                <a:solidFill>
                  <a:srgbClr val="000090"/>
                </a:solidFill>
              </a:rPr>
              <a:t> </a:t>
            </a:r>
            <a:r>
              <a:rPr lang="fr-FR" sz="1800" b="1" dirty="0" err="1">
                <a:solidFill>
                  <a:srgbClr val="000090"/>
                </a:solidFill>
              </a:rPr>
              <a:t>activity</a:t>
            </a:r>
            <a:r>
              <a:rPr lang="fr-FR" sz="1800" b="1" dirty="0">
                <a:solidFill>
                  <a:srgbClr val="000090"/>
                </a:solidFill>
              </a:rPr>
              <a:t> !</a:t>
            </a:r>
          </a:p>
          <a:p>
            <a:pPr marL="1200150" lvl="2" indent="-285750" defTabSz="814388">
              <a:lnSpc>
                <a:spcPct val="95000"/>
              </a:lnSpc>
              <a:spcBef>
                <a:spcPts val="1000"/>
              </a:spcBef>
              <a:buFont typeface="Arial"/>
              <a:buChar char="•"/>
            </a:pPr>
            <a:r>
              <a:rPr lang="fr-FR" sz="1800" b="1" dirty="0">
                <a:solidFill>
                  <a:srgbClr val="000090"/>
                </a:solidFill>
              </a:rPr>
              <a:t>…There </a:t>
            </a:r>
            <a:r>
              <a:rPr lang="fr-FR" sz="1800" b="1" dirty="0" err="1">
                <a:solidFill>
                  <a:srgbClr val="000090"/>
                </a:solidFill>
              </a:rPr>
              <a:t>is</a:t>
            </a:r>
            <a:r>
              <a:rPr lang="fr-FR" sz="1800" b="1" dirty="0">
                <a:solidFill>
                  <a:srgbClr val="000090"/>
                </a:solidFill>
              </a:rPr>
              <a:t> room for </a:t>
            </a:r>
            <a:r>
              <a:rPr lang="fr-FR" sz="1800" b="1" dirty="0" err="1">
                <a:solidFill>
                  <a:srgbClr val="000090"/>
                </a:solidFill>
              </a:rPr>
              <a:t>interpretation</a:t>
            </a:r>
            <a:r>
              <a:rPr lang="fr-FR" sz="1800" b="1" dirty="0">
                <a:solidFill>
                  <a:srgbClr val="000090"/>
                </a:solidFill>
              </a:rPr>
              <a:t> : </a:t>
            </a:r>
            <a:r>
              <a:rPr lang="fr-FR" sz="1800" b="1" dirty="0" err="1">
                <a:solidFill>
                  <a:srgbClr val="000090"/>
                </a:solidFill>
              </a:rPr>
              <a:t>need</a:t>
            </a:r>
            <a:r>
              <a:rPr lang="fr-FR" sz="1800" b="1" dirty="0">
                <a:solidFill>
                  <a:srgbClr val="000090"/>
                </a:solidFill>
              </a:rPr>
              <a:t> to </a:t>
            </a:r>
            <a:r>
              <a:rPr lang="fr-FR" sz="1800" b="1" dirty="0" err="1">
                <a:solidFill>
                  <a:srgbClr val="000090"/>
                </a:solidFill>
              </a:rPr>
              <a:t>follow</a:t>
            </a:r>
            <a:r>
              <a:rPr lang="fr-FR" sz="1800" b="1" dirty="0">
                <a:solidFill>
                  <a:srgbClr val="000090"/>
                </a:solidFill>
              </a:rPr>
              <a:t> </a:t>
            </a:r>
            <a:r>
              <a:rPr lang="fr-FR" sz="1800" b="1" dirty="0" err="1">
                <a:solidFill>
                  <a:srgbClr val="000090"/>
                </a:solidFill>
              </a:rPr>
              <a:t>rules</a:t>
            </a:r>
            <a:r>
              <a:rPr lang="fr-FR" sz="1800" b="1" dirty="0">
                <a:solidFill>
                  <a:srgbClr val="000090"/>
                </a:solidFill>
              </a:rPr>
              <a:t> of the </a:t>
            </a:r>
            <a:r>
              <a:rPr lang="fr-FR" sz="1800" b="1" dirty="0" err="1">
                <a:solidFill>
                  <a:srgbClr val="000090"/>
                </a:solidFill>
              </a:rPr>
              <a:t>company</a:t>
            </a:r>
            <a:endParaRPr lang="fr-FR" sz="1800" b="1" dirty="0">
              <a:solidFill>
                <a:srgbClr val="000090"/>
              </a:solidFill>
            </a:endParaRPr>
          </a:p>
        </p:txBody>
      </p:sp>
      <p:sp>
        <p:nvSpPr>
          <p:cNvPr id="3" name="Title 2"/>
          <p:cNvSpPr>
            <a:spLocks noGrp="1"/>
          </p:cNvSpPr>
          <p:nvPr>
            <p:ph type="title"/>
          </p:nvPr>
        </p:nvSpPr>
        <p:spPr/>
        <p:txBody>
          <a:bodyPr/>
          <a:lstStyle/>
          <a:p>
            <a:r>
              <a:rPr lang="en-US" dirty="0" smtClean="0"/>
              <a:t>Categories of IT costs</a:t>
            </a:r>
            <a:endParaRPr lang="en-US" dirty="0"/>
          </a:p>
        </p:txBody>
      </p:sp>
    </p:spTree>
    <p:extLst>
      <p:ext uri="{BB962C8B-B14F-4D97-AF65-F5344CB8AC3E}">
        <p14:creationId xmlns:p14="http://schemas.microsoft.com/office/powerpoint/2010/main" val="36558363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 of project budget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813" y="2935288"/>
            <a:ext cx="78867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154131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a:buChar char="•"/>
            </a:pPr>
            <a:r>
              <a:rPr lang="en-US" dirty="0" smtClean="0"/>
              <a:t>Finance and IT</a:t>
            </a:r>
            <a:endParaRPr lang="en-US" dirty="0"/>
          </a:p>
          <a:p>
            <a:pPr>
              <a:buFont typeface="Arial"/>
              <a:buChar char="•"/>
            </a:pPr>
            <a:r>
              <a:rPr lang="en-US" dirty="0" smtClean="0"/>
              <a:t>Planning and Budget process</a:t>
            </a:r>
          </a:p>
          <a:p>
            <a:pPr>
              <a:buFont typeface="Arial"/>
              <a:buChar char="•"/>
            </a:pPr>
            <a:r>
              <a:rPr lang="en-US" dirty="0" smtClean="0"/>
              <a:t>Portfolio based investment planning</a:t>
            </a:r>
          </a:p>
          <a:p>
            <a:pPr>
              <a:buFont typeface="Arial"/>
              <a:buChar char="•"/>
            </a:pPr>
            <a:r>
              <a:rPr lang="en-US" dirty="0" smtClean="0"/>
              <a:t>IT costs categories</a:t>
            </a:r>
            <a:endParaRPr lang="en-US" dirty="0"/>
          </a:p>
          <a:p>
            <a:pPr>
              <a:buFont typeface="Arial"/>
              <a:buChar char="•"/>
            </a:pPr>
            <a:r>
              <a:rPr lang="en-US" dirty="0" smtClean="0"/>
              <a:t>Cloud Computing</a:t>
            </a:r>
          </a:p>
          <a:p>
            <a:pPr>
              <a:buFont typeface="Arial"/>
              <a:buChar char="•"/>
            </a:pPr>
            <a:r>
              <a:rPr lang="en-US" dirty="0" smtClean="0"/>
              <a:t>Case study</a:t>
            </a:r>
            <a:endParaRPr lang="en-US" dirty="0"/>
          </a:p>
        </p:txBody>
      </p:sp>
      <p:sp>
        <p:nvSpPr>
          <p:cNvPr id="3" name="Title 2"/>
          <p:cNvSpPr>
            <a:spLocks noGrp="1"/>
          </p:cNvSpPr>
          <p:nvPr>
            <p:ph type="title"/>
          </p:nvPr>
        </p:nvSpPr>
        <p:spPr/>
        <p:txBody>
          <a:bodyPr/>
          <a:lstStyle/>
          <a:p>
            <a:r>
              <a:rPr lang="en-US" smtClean="0"/>
              <a:t>Session contents</a:t>
            </a:r>
            <a:endParaRPr lang="en-US" dirty="0"/>
          </a:p>
        </p:txBody>
      </p:sp>
    </p:spTree>
    <p:extLst>
      <p:ext uri="{BB962C8B-B14F-4D97-AF65-F5344CB8AC3E}">
        <p14:creationId xmlns:p14="http://schemas.microsoft.com/office/powerpoint/2010/main" val="149887190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 of project budget</a:t>
            </a:r>
            <a:endParaRPr lang="en-US" dirty="0"/>
          </a:p>
        </p:txBody>
      </p:sp>
      <p:sp>
        <p:nvSpPr>
          <p:cNvPr id="2" name="Rectangle 1"/>
          <p:cNvSpPr/>
          <p:nvPr/>
        </p:nvSpPr>
        <p:spPr>
          <a:xfrm>
            <a:off x="-266700" y="2485564"/>
            <a:ext cx="9156700" cy="4234493"/>
          </a:xfrm>
          <a:prstGeom prst="rect">
            <a:avLst/>
          </a:prstGeom>
        </p:spPr>
        <p:txBody>
          <a:bodyPr wrap="square">
            <a:spAutoFit/>
          </a:bodyPr>
          <a:lstStyle/>
          <a:p>
            <a:pPr marL="742950" lvl="1" indent="-285750" defTabSz="814388">
              <a:lnSpc>
                <a:spcPct val="95000"/>
              </a:lnSpc>
              <a:spcBef>
                <a:spcPct val="50000"/>
              </a:spcBef>
              <a:buClr>
                <a:schemeClr val="accent1"/>
              </a:buClr>
              <a:buSzPct val="100000"/>
              <a:buFont typeface="Arial"/>
              <a:buChar char="•"/>
            </a:pPr>
            <a:r>
              <a:rPr lang="fr-FR" sz="2000" b="1" dirty="0">
                <a:solidFill>
                  <a:srgbClr val="000090"/>
                </a:solidFill>
              </a:rPr>
              <a:t>Items in local </a:t>
            </a:r>
            <a:r>
              <a:rPr lang="fr-FR" sz="2000" b="1" dirty="0" err="1">
                <a:solidFill>
                  <a:srgbClr val="000090"/>
                </a:solidFill>
              </a:rPr>
              <a:t>currency</a:t>
            </a:r>
            <a:r>
              <a:rPr lang="fr-FR" sz="2000" b="1" dirty="0">
                <a:solidFill>
                  <a:srgbClr val="000090"/>
                </a:solidFill>
              </a:rPr>
              <a:t> </a:t>
            </a:r>
            <a:r>
              <a:rPr lang="fr-FR" sz="2000" b="1" dirty="0" err="1">
                <a:solidFill>
                  <a:srgbClr val="000090"/>
                </a:solidFill>
              </a:rPr>
              <a:t>need</a:t>
            </a:r>
            <a:r>
              <a:rPr lang="fr-FR" sz="2000" b="1" dirty="0">
                <a:solidFill>
                  <a:srgbClr val="000090"/>
                </a:solidFill>
              </a:rPr>
              <a:t> to </a:t>
            </a:r>
            <a:r>
              <a:rPr lang="fr-FR" sz="2000" b="1" dirty="0" err="1">
                <a:solidFill>
                  <a:srgbClr val="000090"/>
                </a:solidFill>
              </a:rPr>
              <a:t>be</a:t>
            </a:r>
            <a:r>
              <a:rPr lang="fr-FR" sz="2000" b="1" dirty="0">
                <a:solidFill>
                  <a:srgbClr val="000090"/>
                </a:solidFill>
              </a:rPr>
              <a:t> </a:t>
            </a:r>
            <a:r>
              <a:rPr lang="fr-FR" sz="2000" b="1" dirty="0" err="1">
                <a:solidFill>
                  <a:srgbClr val="000090"/>
                </a:solidFill>
              </a:rPr>
              <a:t>converted</a:t>
            </a:r>
            <a:r>
              <a:rPr lang="fr-FR" sz="2000" b="1" dirty="0">
                <a:solidFill>
                  <a:srgbClr val="000090"/>
                </a:solidFill>
              </a:rPr>
              <a:t> in </a:t>
            </a:r>
            <a:r>
              <a:rPr lang="fr-FR" sz="2000" b="1" dirty="0" err="1">
                <a:solidFill>
                  <a:srgbClr val="000090"/>
                </a:solidFill>
              </a:rPr>
              <a:t>reporting</a:t>
            </a:r>
            <a:r>
              <a:rPr lang="fr-FR" sz="2000" b="1" dirty="0">
                <a:solidFill>
                  <a:srgbClr val="000090"/>
                </a:solidFill>
              </a:rPr>
              <a:t> </a:t>
            </a:r>
            <a:r>
              <a:rPr lang="fr-FR" sz="2000" b="1" dirty="0" err="1">
                <a:solidFill>
                  <a:srgbClr val="000090"/>
                </a:solidFill>
              </a:rPr>
              <a:t>currency</a:t>
            </a:r>
            <a:endParaRPr lang="fr-FR" sz="2000" b="1" dirty="0">
              <a:solidFill>
                <a:srgbClr val="000090"/>
              </a:solidFill>
            </a:endParaRPr>
          </a:p>
          <a:p>
            <a:pPr marL="742950" lvl="1" indent="-285750" defTabSz="814388">
              <a:lnSpc>
                <a:spcPct val="95000"/>
              </a:lnSpc>
              <a:spcBef>
                <a:spcPct val="50000"/>
              </a:spcBef>
              <a:buClr>
                <a:schemeClr val="accent1"/>
              </a:buClr>
              <a:buSzPct val="100000"/>
              <a:buFont typeface="Arial"/>
              <a:buChar char="•"/>
            </a:pPr>
            <a:r>
              <a:rPr lang="fr-FR" sz="2000" b="1" dirty="0" err="1">
                <a:solidFill>
                  <a:srgbClr val="000090"/>
                </a:solidFill>
              </a:rPr>
              <a:t>Laptop</a:t>
            </a:r>
            <a:r>
              <a:rPr lang="fr-FR" sz="2000" b="1" dirty="0">
                <a:solidFill>
                  <a:srgbClr val="000090"/>
                </a:solidFill>
              </a:rPr>
              <a:t> </a:t>
            </a:r>
            <a:r>
              <a:rPr lang="fr-FR" sz="2000" b="1" dirty="0" err="1">
                <a:solidFill>
                  <a:srgbClr val="000090"/>
                </a:solidFill>
              </a:rPr>
              <a:t>purchases</a:t>
            </a:r>
            <a:r>
              <a:rPr lang="fr-FR" sz="2000" b="1" dirty="0">
                <a:solidFill>
                  <a:srgbClr val="000090"/>
                </a:solidFill>
              </a:rPr>
              <a:t> are </a:t>
            </a:r>
            <a:r>
              <a:rPr lang="fr-FR" sz="2000" b="1" dirty="0" err="1">
                <a:solidFill>
                  <a:srgbClr val="000090"/>
                </a:solidFill>
              </a:rPr>
              <a:t>Opex</a:t>
            </a:r>
            <a:r>
              <a:rPr lang="fr-FR" sz="2000" b="1" dirty="0">
                <a:solidFill>
                  <a:srgbClr val="000090"/>
                </a:solidFill>
              </a:rPr>
              <a:t> in </a:t>
            </a:r>
            <a:r>
              <a:rPr lang="fr-FR" sz="2000" b="1" dirty="0" err="1">
                <a:solidFill>
                  <a:srgbClr val="000090"/>
                </a:solidFill>
              </a:rPr>
              <a:t>this</a:t>
            </a:r>
            <a:r>
              <a:rPr lang="fr-FR" sz="2000" b="1" dirty="0">
                <a:solidFill>
                  <a:srgbClr val="000090"/>
                </a:solidFill>
              </a:rPr>
              <a:t> </a:t>
            </a:r>
            <a:r>
              <a:rPr lang="fr-FR" sz="2000" b="1" dirty="0" err="1">
                <a:solidFill>
                  <a:srgbClr val="000090"/>
                </a:solidFill>
              </a:rPr>
              <a:t>example</a:t>
            </a:r>
            <a:r>
              <a:rPr lang="fr-FR" sz="2000" b="1" dirty="0">
                <a:solidFill>
                  <a:srgbClr val="000090"/>
                </a:solidFill>
              </a:rPr>
              <a:t>. </a:t>
            </a:r>
            <a:r>
              <a:rPr lang="fr-FR" sz="2000" b="1" dirty="0" err="1">
                <a:solidFill>
                  <a:srgbClr val="000090"/>
                </a:solidFill>
              </a:rPr>
              <a:t>Depending</a:t>
            </a:r>
            <a:r>
              <a:rPr lang="fr-FR" sz="2000" b="1" dirty="0">
                <a:solidFill>
                  <a:srgbClr val="000090"/>
                </a:solidFill>
              </a:rPr>
              <a:t> on the value (5k$...), country and </a:t>
            </a:r>
            <a:r>
              <a:rPr lang="fr-FR" sz="2000" b="1" dirty="0" err="1">
                <a:solidFill>
                  <a:srgbClr val="000090"/>
                </a:solidFill>
              </a:rPr>
              <a:t>company</a:t>
            </a:r>
            <a:r>
              <a:rPr lang="fr-FR" sz="2000" b="1" dirty="0">
                <a:solidFill>
                  <a:srgbClr val="000090"/>
                </a:solidFill>
              </a:rPr>
              <a:t> </a:t>
            </a:r>
            <a:r>
              <a:rPr lang="fr-FR" sz="2000" b="1" dirty="0" err="1">
                <a:solidFill>
                  <a:srgbClr val="000090"/>
                </a:solidFill>
              </a:rPr>
              <a:t>rules</a:t>
            </a:r>
            <a:r>
              <a:rPr lang="fr-FR" sz="2000" b="1" dirty="0">
                <a:solidFill>
                  <a:srgbClr val="000090"/>
                </a:solidFill>
              </a:rPr>
              <a:t>, </a:t>
            </a:r>
            <a:r>
              <a:rPr lang="fr-FR" sz="2000" b="1" dirty="0" err="1">
                <a:solidFill>
                  <a:srgbClr val="000090"/>
                </a:solidFill>
              </a:rPr>
              <a:t>can</a:t>
            </a:r>
            <a:r>
              <a:rPr lang="fr-FR" sz="2000" b="1" dirty="0">
                <a:solidFill>
                  <a:srgbClr val="000090"/>
                </a:solidFill>
              </a:rPr>
              <a:t> </a:t>
            </a:r>
            <a:r>
              <a:rPr lang="fr-FR" sz="2000" b="1" dirty="0" err="1">
                <a:solidFill>
                  <a:srgbClr val="000090"/>
                </a:solidFill>
              </a:rPr>
              <a:t>be</a:t>
            </a:r>
            <a:r>
              <a:rPr lang="fr-FR" sz="2000" b="1" dirty="0">
                <a:solidFill>
                  <a:srgbClr val="000090"/>
                </a:solidFill>
              </a:rPr>
              <a:t> </a:t>
            </a:r>
            <a:r>
              <a:rPr lang="fr-FR" sz="2000" b="1" dirty="0" err="1">
                <a:solidFill>
                  <a:srgbClr val="000090"/>
                </a:solidFill>
              </a:rPr>
              <a:t>capex</a:t>
            </a:r>
            <a:r>
              <a:rPr lang="fr-FR" sz="2000" b="1" dirty="0">
                <a:solidFill>
                  <a:srgbClr val="000090"/>
                </a:solidFill>
              </a:rPr>
              <a:t> or </a:t>
            </a:r>
            <a:r>
              <a:rPr lang="fr-FR" sz="2000" b="1" dirty="0" err="1">
                <a:solidFill>
                  <a:srgbClr val="000090"/>
                </a:solidFill>
              </a:rPr>
              <a:t>Opex</a:t>
            </a:r>
            <a:endParaRPr lang="fr-FR" sz="2000" b="1" dirty="0">
              <a:solidFill>
                <a:srgbClr val="000090"/>
              </a:solidFill>
            </a:endParaRPr>
          </a:p>
          <a:p>
            <a:pPr marL="742950" lvl="1" indent="-285750" defTabSz="814388">
              <a:lnSpc>
                <a:spcPct val="95000"/>
              </a:lnSpc>
              <a:spcBef>
                <a:spcPct val="50000"/>
              </a:spcBef>
              <a:buClr>
                <a:schemeClr val="accent1"/>
              </a:buClr>
              <a:buSzPct val="100000"/>
              <a:buFont typeface="Arial"/>
              <a:buChar char="•"/>
            </a:pPr>
            <a:r>
              <a:rPr lang="fr-FR" sz="2000" b="1" dirty="0">
                <a:solidFill>
                  <a:srgbClr val="000090"/>
                </a:solidFill>
              </a:rPr>
              <a:t>CRM SW licence are </a:t>
            </a:r>
            <a:r>
              <a:rPr lang="fr-FR" sz="2000" b="1" dirty="0" err="1">
                <a:solidFill>
                  <a:srgbClr val="000090"/>
                </a:solidFill>
              </a:rPr>
              <a:t>Capex</a:t>
            </a:r>
            <a:r>
              <a:rPr lang="fr-FR" sz="2000" b="1" dirty="0">
                <a:solidFill>
                  <a:srgbClr val="000090"/>
                </a:solidFill>
              </a:rPr>
              <a:t> but </a:t>
            </a:r>
            <a:r>
              <a:rPr lang="fr-FR" sz="2000" b="1" dirty="0" err="1">
                <a:solidFill>
                  <a:srgbClr val="000090"/>
                </a:solidFill>
              </a:rPr>
              <a:t>associated</a:t>
            </a:r>
            <a:r>
              <a:rPr lang="fr-FR" sz="2000" b="1" dirty="0">
                <a:solidFill>
                  <a:srgbClr val="000090"/>
                </a:solidFill>
              </a:rPr>
              <a:t> </a:t>
            </a:r>
            <a:r>
              <a:rPr lang="fr-FR" sz="2000" b="1" dirty="0" err="1">
                <a:solidFill>
                  <a:srgbClr val="000090"/>
                </a:solidFill>
              </a:rPr>
              <a:t>yearly</a:t>
            </a:r>
            <a:r>
              <a:rPr lang="fr-FR" sz="2000" b="1" dirty="0">
                <a:solidFill>
                  <a:srgbClr val="000090"/>
                </a:solidFill>
              </a:rPr>
              <a:t> maintenance </a:t>
            </a:r>
            <a:r>
              <a:rPr lang="fr-FR" sz="2000" b="1" dirty="0" err="1">
                <a:solidFill>
                  <a:srgbClr val="000090"/>
                </a:solidFill>
              </a:rPr>
              <a:t>costs</a:t>
            </a:r>
            <a:r>
              <a:rPr lang="fr-FR" sz="2000" b="1" dirty="0">
                <a:solidFill>
                  <a:srgbClr val="000090"/>
                </a:solidFill>
              </a:rPr>
              <a:t> are </a:t>
            </a:r>
            <a:r>
              <a:rPr lang="fr-FR" sz="2000" b="1" dirty="0" err="1">
                <a:solidFill>
                  <a:srgbClr val="000090"/>
                </a:solidFill>
              </a:rPr>
              <a:t>Opex</a:t>
            </a:r>
            <a:endParaRPr lang="fr-FR" sz="2000" b="1" dirty="0">
              <a:solidFill>
                <a:srgbClr val="000090"/>
              </a:solidFill>
            </a:endParaRPr>
          </a:p>
          <a:p>
            <a:pPr marL="742950" lvl="1" indent="-285750" defTabSz="814388">
              <a:lnSpc>
                <a:spcPct val="95000"/>
              </a:lnSpc>
              <a:spcBef>
                <a:spcPct val="50000"/>
              </a:spcBef>
              <a:buClr>
                <a:schemeClr val="accent1"/>
              </a:buClr>
              <a:buSzPct val="100000"/>
              <a:buFont typeface="Arial"/>
              <a:buChar char="•"/>
            </a:pPr>
            <a:r>
              <a:rPr lang="fr-FR" sz="2000" b="1" dirty="0">
                <a:solidFill>
                  <a:srgbClr val="000090"/>
                </a:solidFill>
              </a:rPr>
              <a:t>CRM </a:t>
            </a:r>
            <a:r>
              <a:rPr lang="fr-FR" sz="2000" b="1" dirty="0" err="1">
                <a:solidFill>
                  <a:srgbClr val="000090"/>
                </a:solidFill>
              </a:rPr>
              <a:t>integrators</a:t>
            </a:r>
            <a:r>
              <a:rPr lang="fr-FR" sz="2000" b="1" dirty="0">
                <a:solidFill>
                  <a:srgbClr val="000090"/>
                </a:solidFill>
              </a:rPr>
              <a:t> </a:t>
            </a:r>
            <a:r>
              <a:rPr lang="fr-FR" sz="2000" b="1" dirty="0" err="1">
                <a:solidFill>
                  <a:srgbClr val="000090"/>
                </a:solidFill>
              </a:rPr>
              <a:t>milestones</a:t>
            </a:r>
            <a:r>
              <a:rPr lang="fr-FR" sz="2000" b="1" dirty="0">
                <a:solidFill>
                  <a:srgbClr val="000090"/>
                </a:solidFill>
              </a:rPr>
              <a:t> are </a:t>
            </a:r>
            <a:r>
              <a:rPr lang="fr-FR" sz="2000" b="1" dirty="0" err="1">
                <a:solidFill>
                  <a:srgbClr val="000090"/>
                </a:solidFill>
              </a:rPr>
              <a:t>Opex</a:t>
            </a:r>
            <a:r>
              <a:rPr lang="fr-FR" sz="2000" b="1" dirty="0">
                <a:solidFill>
                  <a:srgbClr val="000090"/>
                </a:solidFill>
              </a:rPr>
              <a:t> or </a:t>
            </a:r>
            <a:r>
              <a:rPr lang="fr-FR" sz="2000" b="1" dirty="0" err="1">
                <a:solidFill>
                  <a:srgbClr val="000090"/>
                </a:solidFill>
              </a:rPr>
              <a:t>Capex</a:t>
            </a:r>
            <a:r>
              <a:rPr lang="fr-FR" sz="2000" b="1" dirty="0">
                <a:solidFill>
                  <a:srgbClr val="000090"/>
                </a:solidFill>
              </a:rPr>
              <a:t> </a:t>
            </a:r>
            <a:r>
              <a:rPr lang="fr-FR" sz="2000" b="1" dirty="0" err="1">
                <a:solidFill>
                  <a:srgbClr val="000090"/>
                </a:solidFill>
              </a:rPr>
              <a:t>depending</a:t>
            </a:r>
            <a:r>
              <a:rPr lang="fr-FR" sz="2000" b="1" dirty="0">
                <a:solidFill>
                  <a:srgbClr val="000090"/>
                </a:solidFill>
              </a:rPr>
              <a:t> on the </a:t>
            </a:r>
            <a:r>
              <a:rPr lang="fr-FR" sz="2000" b="1" dirty="0" err="1">
                <a:solidFill>
                  <a:srgbClr val="000090"/>
                </a:solidFill>
              </a:rPr>
              <a:t>project</a:t>
            </a:r>
            <a:r>
              <a:rPr lang="fr-FR" sz="2000" b="1" dirty="0">
                <a:solidFill>
                  <a:srgbClr val="000090"/>
                </a:solidFill>
              </a:rPr>
              <a:t> phase</a:t>
            </a:r>
          </a:p>
          <a:p>
            <a:pPr marL="742950" lvl="1" indent="-285750" defTabSz="814388">
              <a:lnSpc>
                <a:spcPct val="95000"/>
              </a:lnSpc>
              <a:spcBef>
                <a:spcPct val="50000"/>
              </a:spcBef>
              <a:buClr>
                <a:schemeClr val="accent1"/>
              </a:buClr>
              <a:buSzPct val="100000"/>
              <a:buFont typeface="Arial"/>
              <a:buChar char="•"/>
            </a:pPr>
            <a:r>
              <a:rPr lang="fr-FR" sz="2000" b="1" dirty="0">
                <a:solidFill>
                  <a:srgbClr val="000090"/>
                </a:solidFill>
              </a:rPr>
              <a:t>T&amp;E are </a:t>
            </a:r>
            <a:r>
              <a:rPr lang="fr-FR" sz="2000" b="1" dirty="0" err="1">
                <a:solidFill>
                  <a:srgbClr val="000090"/>
                </a:solidFill>
              </a:rPr>
              <a:t>Opex</a:t>
            </a:r>
            <a:r>
              <a:rPr lang="fr-FR" sz="2000" b="1" dirty="0">
                <a:solidFill>
                  <a:srgbClr val="000090"/>
                </a:solidFill>
              </a:rPr>
              <a:t> or </a:t>
            </a:r>
            <a:r>
              <a:rPr lang="fr-FR" sz="2000" b="1" dirty="0" err="1">
                <a:solidFill>
                  <a:srgbClr val="000090"/>
                </a:solidFill>
              </a:rPr>
              <a:t>Capex</a:t>
            </a:r>
            <a:r>
              <a:rPr lang="fr-FR" sz="2000" b="1" dirty="0">
                <a:solidFill>
                  <a:srgbClr val="000090"/>
                </a:solidFill>
              </a:rPr>
              <a:t> </a:t>
            </a:r>
            <a:r>
              <a:rPr lang="fr-FR" sz="2000" b="1" dirty="0" err="1">
                <a:solidFill>
                  <a:srgbClr val="000090"/>
                </a:solidFill>
              </a:rPr>
              <a:t>depending</a:t>
            </a:r>
            <a:r>
              <a:rPr lang="fr-FR" sz="2000" b="1" dirty="0">
                <a:solidFill>
                  <a:srgbClr val="000090"/>
                </a:solidFill>
              </a:rPr>
              <a:t> on the </a:t>
            </a:r>
            <a:r>
              <a:rPr lang="fr-FR" sz="2000" b="1" dirty="0" err="1">
                <a:solidFill>
                  <a:srgbClr val="000090"/>
                </a:solidFill>
              </a:rPr>
              <a:t>project</a:t>
            </a:r>
            <a:r>
              <a:rPr lang="fr-FR" sz="2000" b="1" dirty="0">
                <a:solidFill>
                  <a:srgbClr val="000090"/>
                </a:solidFill>
              </a:rPr>
              <a:t> phase</a:t>
            </a:r>
          </a:p>
          <a:p>
            <a:pPr marL="742950" lvl="1" indent="-285750" defTabSz="814388">
              <a:lnSpc>
                <a:spcPct val="95000"/>
              </a:lnSpc>
              <a:spcBef>
                <a:spcPct val="50000"/>
              </a:spcBef>
              <a:buClr>
                <a:schemeClr val="accent1"/>
              </a:buClr>
              <a:buSzPct val="100000"/>
              <a:buFont typeface="Arial"/>
              <a:buChar char="•"/>
            </a:pPr>
            <a:r>
              <a:rPr lang="fr-FR" sz="2000" b="1" dirty="0">
                <a:solidFill>
                  <a:srgbClr val="000090"/>
                </a:solidFill>
              </a:rPr>
              <a:t>Infrastructure </a:t>
            </a:r>
            <a:r>
              <a:rPr lang="fr-FR" sz="2000" b="1" dirty="0" err="1">
                <a:solidFill>
                  <a:srgbClr val="000090"/>
                </a:solidFill>
              </a:rPr>
              <a:t>costs</a:t>
            </a:r>
            <a:r>
              <a:rPr lang="fr-FR" sz="2000" b="1" dirty="0">
                <a:solidFill>
                  <a:srgbClr val="000090"/>
                </a:solidFill>
              </a:rPr>
              <a:t> </a:t>
            </a:r>
            <a:r>
              <a:rPr lang="fr-FR" sz="2000" b="1" dirty="0" err="1">
                <a:solidFill>
                  <a:srgbClr val="000090"/>
                </a:solidFill>
              </a:rPr>
              <a:t>can</a:t>
            </a:r>
            <a:r>
              <a:rPr lang="fr-FR" sz="2000" b="1" dirty="0">
                <a:solidFill>
                  <a:srgbClr val="000090"/>
                </a:solidFill>
              </a:rPr>
              <a:t> or not </a:t>
            </a:r>
            <a:r>
              <a:rPr lang="fr-FR" sz="2000" b="1" dirty="0" err="1">
                <a:solidFill>
                  <a:srgbClr val="000090"/>
                </a:solidFill>
              </a:rPr>
              <a:t>be</a:t>
            </a:r>
            <a:r>
              <a:rPr lang="fr-FR" sz="2000" b="1" dirty="0">
                <a:solidFill>
                  <a:srgbClr val="000090"/>
                </a:solidFill>
              </a:rPr>
              <a:t> part of the </a:t>
            </a:r>
            <a:r>
              <a:rPr lang="fr-FR" sz="2000" b="1" dirty="0" err="1">
                <a:solidFill>
                  <a:srgbClr val="000090"/>
                </a:solidFill>
              </a:rPr>
              <a:t>project</a:t>
            </a:r>
            <a:r>
              <a:rPr lang="fr-FR" sz="2000" b="1" dirty="0">
                <a:solidFill>
                  <a:srgbClr val="000090"/>
                </a:solidFill>
              </a:rPr>
              <a:t> budget : </a:t>
            </a:r>
            <a:r>
              <a:rPr lang="fr-FR" sz="2000" b="1" dirty="0" err="1">
                <a:solidFill>
                  <a:srgbClr val="000090"/>
                </a:solidFill>
              </a:rPr>
              <a:t>some</a:t>
            </a:r>
            <a:r>
              <a:rPr lang="fr-FR" sz="2000" b="1" dirty="0">
                <a:solidFill>
                  <a:srgbClr val="000090"/>
                </a:solidFill>
              </a:rPr>
              <a:t> </a:t>
            </a:r>
            <a:r>
              <a:rPr lang="fr-FR" sz="2000" b="1" dirty="0" err="1">
                <a:solidFill>
                  <a:srgbClr val="000090"/>
                </a:solidFill>
              </a:rPr>
              <a:t>companies</a:t>
            </a:r>
            <a:r>
              <a:rPr lang="fr-FR" sz="2000" b="1" dirty="0">
                <a:solidFill>
                  <a:srgbClr val="000090"/>
                </a:solidFill>
              </a:rPr>
              <a:t> manage </a:t>
            </a:r>
            <a:r>
              <a:rPr lang="fr-FR" sz="2000" b="1" dirty="0" err="1">
                <a:solidFill>
                  <a:srgbClr val="000090"/>
                </a:solidFill>
              </a:rPr>
              <a:t>their</a:t>
            </a:r>
            <a:r>
              <a:rPr lang="fr-FR" sz="2000" b="1" dirty="0">
                <a:solidFill>
                  <a:srgbClr val="000090"/>
                </a:solidFill>
              </a:rPr>
              <a:t> infrastructure budget </a:t>
            </a:r>
            <a:r>
              <a:rPr lang="fr-FR" sz="2000" b="1" dirty="0" err="1">
                <a:solidFill>
                  <a:srgbClr val="000090"/>
                </a:solidFill>
              </a:rPr>
              <a:t>separately</a:t>
            </a:r>
            <a:endParaRPr lang="fr-FR" sz="2000" b="1" dirty="0">
              <a:solidFill>
                <a:srgbClr val="000090"/>
              </a:solidFill>
            </a:endParaRPr>
          </a:p>
          <a:p>
            <a:pPr marL="742950" lvl="1" indent="-285750" defTabSz="814388">
              <a:lnSpc>
                <a:spcPct val="95000"/>
              </a:lnSpc>
              <a:spcBef>
                <a:spcPct val="50000"/>
              </a:spcBef>
              <a:buClr>
                <a:schemeClr val="accent1"/>
              </a:buClr>
              <a:buSzPct val="100000"/>
              <a:buFont typeface="Arial"/>
              <a:buChar char="•"/>
            </a:pPr>
            <a:r>
              <a:rPr lang="fr-FR" sz="2000" b="1" dirty="0" err="1">
                <a:solidFill>
                  <a:srgbClr val="000090"/>
                </a:solidFill>
              </a:rPr>
              <a:t>Budgeting</a:t>
            </a:r>
            <a:r>
              <a:rPr lang="fr-FR" sz="2000" b="1" dirty="0">
                <a:solidFill>
                  <a:srgbClr val="000090"/>
                </a:solidFill>
              </a:rPr>
              <a:t> drives </a:t>
            </a:r>
            <a:r>
              <a:rPr lang="fr-FR" sz="2000" b="1" dirty="0" err="1">
                <a:solidFill>
                  <a:srgbClr val="000090"/>
                </a:solidFill>
              </a:rPr>
              <a:t>capacity</a:t>
            </a:r>
            <a:r>
              <a:rPr lang="fr-FR" sz="2000" b="1" dirty="0">
                <a:solidFill>
                  <a:srgbClr val="000090"/>
                </a:solidFill>
              </a:rPr>
              <a:t> planning</a:t>
            </a:r>
          </a:p>
        </p:txBody>
      </p:sp>
    </p:spTree>
    <p:extLst>
      <p:ext uri="{BB962C8B-B14F-4D97-AF65-F5344CB8AC3E}">
        <p14:creationId xmlns:p14="http://schemas.microsoft.com/office/powerpoint/2010/main" val="425995332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032" y="1610610"/>
            <a:ext cx="7772400" cy="2376950"/>
          </a:xfrm>
        </p:spPr>
        <p:txBody>
          <a:bodyPr/>
          <a:lstStyle/>
          <a:p>
            <a:r>
              <a:rPr lang="en-US" dirty="0" smtClean="0"/>
              <a:t>Cloud Computing</a:t>
            </a:r>
            <a:br>
              <a:rPr lang="en-US" dirty="0" smtClean="0"/>
            </a:br>
            <a:r>
              <a:rPr lang="en-US" dirty="0" err="1" smtClean="0"/>
              <a:t>ITaaS</a:t>
            </a:r>
            <a:endParaRPr lang="en-US" dirty="0"/>
          </a:p>
        </p:txBody>
      </p:sp>
    </p:spTree>
    <p:extLst>
      <p:ext uri="{BB962C8B-B14F-4D97-AF65-F5344CB8AC3E}">
        <p14:creationId xmlns:p14="http://schemas.microsoft.com/office/powerpoint/2010/main" val="187266268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Cloud computing or</a:t>
            </a:r>
            <a:br>
              <a:rPr lang="en-US" dirty="0" smtClean="0"/>
            </a:br>
            <a:r>
              <a:rPr lang="en-US" dirty="0" err="1" smtClean="0"/>
              <a:t>ITaaS</a:t>
            </a:r>
            <a:r>
              <a:rPr lang="en-US" dirty="0" smtClean="0"/>
              <a:t> (IT as a Service)</a:t>
            </a:r>
            <a:endParaRPr lang="en-US" dirty="0"/>
          </a:p>
        </p:txBody>
      </p:sp>
      <p:sp>
        <p:nvSpPr>
          <p:cNvPr id="2" name="Rectangle 1"/>
          <p:cNvSpPr/>
          <p:nvPr/>
        </p:nvSpPr>
        <p:spPr>
          <a:xfrm>
            <a:off x="-266700" y="2485564"/>
            <a:ext cx="9156700" cy="4222438"/>
          </a:xfrm>
          <a:prstGeom prst="rect">
            <a:avLst/>
          </a:prstGeom>
        </p:spPr>
        <p:txBody>
          <a:bodyPr wrap="square">
            <a:spAutoFit/>
          </a:bodyPr>
          <a:lstStyle/>
          <a:p>
            <a:pPr marL="742950" lvl="1" indent="-285750" defTabSz="814388">
              <a:lnSpc>
                <a:spcPct val="95000"/>
              </a:lnSpc>
              <a:spcBef>
                <a:spcPct val="50000"/>
              </a:spcBef>
              <a:buClr>
                <a:schemeClr val="accent1"/>
              </a:buClr>
              <a:buSzPct val="100000"/>
              <a:buFont typeface="Arial"/>
              <a:buChar char="•"/>
            </a:pPr>
            <a:r>
              <a:rPr lang="fr-FR" sz="2400" b="1" dirty="0" err="1">
                <a:solidFill>
                  <a:srgbClr val="000090"/>
                </a:solidFill>
              </a:rPr>
              <a:t>Monthly</a:t>
            </a:r>
            <a:r>
              <a:rPr lang="fr-FR" sz="2400" b="1" dirty="0">
                <a:solidFill>
                  <a:srgbClr val="000090"/>
                </a:solidFill>
              </a:rPr>
              <a:t> </a:t>
            </a:r>
            <a:r>
              <a:rPr lang="fr-FR" sz="2400" b="1" dirty="0" err="1">
                <a:solidFill>
                  <a:srgbClr val="000090"/>
                </a:solidFill>
              </a:rPr>
              <a:t>rental</a:t>
            </a:r>
            <a:r>
              <a:rPr lang="fr-FR" sz="2400" b="1" dirty="0">
                <a:solidFill>
                  <a:srgbClr val="000090"/>
                </a:solidFill>
              </a:rPr>
              <a:t> </a:t>
            </a:r>
            <a:r>
              <a:rPr lang="fr-FR" sz="2400" b="1" dirty="0" err="1">
                <a:solidFill>
                  <a:srgbClr val="000090"/>
                </a:solidFill>
              </a:rPr>
              <a:t>fee</a:t>
            </a:r>
            <a:r>
              <a:rPr lang="fr-FR" sz="2400" b="1" dirty="0">
                <a:solidFill>
                  <a:srgbClr val="000090"/>
                </a:solidFill>
              </a:rPr>
              <a:t> for </a:t>
            </a:r>
            <a:r>
              <a:rPr lang="fr-FR" sz="2400" b="1" dirty="0" err="1">
                <a:solidFill>
                  <a:srgbClr val="000090"/>
                </a:solidFill>
              </a:rPr>
              <a:t>external</a:t>
            </a:r>
            <a:r>
              <a:rPr lang="fr-FR" sz="2400" b="1" dirty="0">
                <a:solidFill>
                  <a:srgbClr val="000090"/>
                </a:solidFill>
              </a:rPr>
              <a:t> services </a:t>
            </a:r>
            <a:r>
              <a:rPr lang="fr-FR" sz="2400" b="1" dirty="0" err="1">
                <a:solidFill>
                  <a:srgbClr val="000090"/>
                </a:solidFill>
              </a:rPr>
              <a:t>hosted</a:t>
            </a:r>
            <a:r>
              <a:rPr lang="fr-FR" sz="2400" b="1" dirty="0">
                <a:solidFill>
                  <a:srgbClr val="000090"/>
                </a:solidFill>
              </a:rPr>
              <a:t> in a data center</a:t>
            </a:r>
          </a:p>
          <a:p>
            <a:pPr marL="1200150" lvl="2" indent="-285750" defTabSz="814388">
              <a:lnSpc>
                <a:spcPct val="95000"/>
              </a:lnSpc>
              <a:spcBef>
                <a:spcPts val="800"/>
              </a:spcBef>
              <a:buClr>
                <a:schemeClr val="accent1"/>
              </a:buClr>
              <a:buSzPct val="100000"/>
              <a:buFont typeface="Lucida Grande"/>
              <a:buChar char="-"/>
            </a:pPr>
            <a:r>
              <a:rPr lang="fr-FR" b="1" dirty="0">
                <a:solidFill>
                  <a:srgbClr val="000090"/>
                </a:solidFill>
              </a:rPr>
              <a:t>Per user for an application (SW as a Service, </a:t>
            </a:r>
            <a:r>
              <a:rPr lang="fr-FR" b="1" dirty="0" err="1">
                <a:solidFill>
                  <a:srgbClr val="000090"/>
                </a:solidFill>
              </a:rPr>
              <a:t>SaaS</a:t>
            </a:r>
            <a:r>
              <a:rPr lang="fr-FR" b="1" dirty="0">
                <a:solidFill>
                  <a:srgbClr val="000090"/>
                </a:solidFill>
              </a:rPr>
              <a:t>)</a:t>
            </a:r>
          </a:p>
          <a:p>
            <a:pPr marL="1200150" lvl="2" indent="-285750" defTabSz="814388">
              <a:lnSpc>
                <a:spcPct val="95000"/>
              </a:lnSpc>
              <a:spcBef>
                <a:spcPts val="800"/>
              </a:spcBef>
              <a:buClr>
                <a:schemeClr val="accent1"/>
              </a:buClr>
              <a:buSzPct val="100000"/>
              <a:buFont typeface="Lucida Grande"/>
              <a:buChar char="-"/>
            </a:pPr>
            <a:r>
              <a:rPr lang="fr-FR" b="1" dirty="0">
                <a:solidFill>
                  <a:srgbClr val="000090"/>
                </a:solidFill>
              </a:rPr>
              <a:t>By </a:t>
            </a:r>
            <a:r>
              <a:rPr lang="fr-FR" b="1" dirty="0" err="1">
                <a:solidFill>
                  <a:srgbClr val="000090"/>
                </a:solidFill>
              </a:rPr>
              <a:t>capacity</a:t>
            </a:r>
            <a:r>
              <a:rPr lang="fr-FR" b="1" dirty="0">
                <a:solidFill>
                  <a:srgbClr val="000090"/>
                </a:solidFill>
              </a:rPr>
              <a:t> for a server (Infrastructure as a Service </a:t>
            </a:r>
            <a:r>
              <a:rPr lang="fr-FR" b="1" dirty="0" err="1">
                <a:solidFill>
                  <a:srgbClr val="000090"/>
                </a:solidFill>
              </a:rPr>
              <a:t>IaaS</a:t>
            </a:r>
            <a:r>
              <a:rPr lang="fr-FR" b="1" dirty="0">
                <a:solidFill>
                  <a:srgbClr val="000090"/>
                </a:solidFill>
              </a:rPr>
              <a:t>)</a:t>
            </a:r>
          </a:p>
          <a:p>
            <a:pPr marL="1200150" lvl="2" indent="-285750" defTabSz="814388">
              <a:lnSpc>
                <a:spcPct val="95000"/>
              </a:lnSpc>
              <a:spcBef>
                <a:spcPts val="800"/>
              </a:spcBef>
              <a:buClr>
                <a:schemeClr val="accent1"/>
              </a:buClr>
              <a:buSzPct val="100000"/>
              <a:buFont typeface="Lucida Grande"/>
              <a:buChar char="-"/>
            </a:pPr>
            <a:r>
              <a:rPr lang="fr-FR" b="1" dirty="0">
                <a:solidFill>
                  <a:srgbClr val="000090"/>
                </a:solidFill>
              </a:rPr>
              <a:t>By usage for a SW </a:t>
            </a:r>
            <a:r>
              <a:rPr lang="fr-FR" b="1" dirty="0" err="1">
                <a:solidFill>
                  <a:srgbClr val="000090"/>
                </a:solidFill>
              </a:rPr>
              <a:t>development</a:t>
            </a:r>
            <a:r>
              <a:rPr lang="fr-FR" b="1" dirty="0">
                <a:solidFill>
                  <a:srgbClr val="000090"/>
                </a:solidFill>
              </a:rPr>
              <a:t> </a:t>
            </a:r>
            <a:r>
              <a:rPr lang="fr-FR" b="1" dirty="0" err="1">
                <a:solidFill>
                  <a:srgbClr val="000090"/>
                </a:solidFill>
              </a:rPr>
              <a:t>environment</a:t>
            </a:r>
            <a:r>
              <a:rPr lang="fr-FR" b="1" dirty="0">
                <a:solidFill>
                  <a:srgbClr val="000090"/>
                </a:solidFill>
              </a:rPr>
              <a:t> (Platform as a Service or </a:t>
            </a:r>
            <a:r>
              <a:rPr lang="fr-FR" b="1" dirty="0" err="1">
                <a:solidFill>
                  <a:srgbClr val="000090"/>
                </a:solidFill>
              </a:rPr>
              <a:t>PaaS</a:t>
            </a:r>
            <a:r>
              <a:rPr lang="fr-FR" b="1" dirty="0">
                <a:solidFill>
                  <a:srgbClr val="000090"/>
                </a:solidFill>
              </a:rPr>
              <a:t>)</a:t>
            </a:r>
          </a:p>
          <a:p>
            <a:pPr marL="742950" lvl="1" indent="-285750" defTabSz="814388">
              <a:lnSpc>
                <a:spcPct val="95000"/>
              </a:lnSpc>
              <a:spcBef>
                <a:spcPct val="50000"/>
              </a:spcBef>
              <a:buClr>
                <a:schemeClr val="accent1"/>
              </a:buClr>
              <a:buSzPct val="100000"/>
              <a:buFont typeface="Arial"/>
              <a:buChar char="•"/>
            </a:pPr>
            <a:r>
              <a:rPr lang="fr-FR" sz="2400" b="1" dirty="0">
                <a:solidFill>
                  <a:srgbClr val="000090"/>
                </a:solidFill>
              </a:rPr>
              <a:t>No capital </a:t>
            </a:r>
            <a:r>
              <a:rPr lang="fr-FR" sz="2400" b="1" dirty="0" err="1">
                <a:solidFill>
                  <a:srgbClr val="000090"/>
                </a:solidFill>
              </a:rPr>
              <a:t>costs</a:t>
            </a:r>
            <a:r>
              <a:rPr lang="fr-FR" sz="2400" b="1" dirty="0">
                <a:solidFill>
                  <a:srgbClr val="000090"/>
                </a:solidFill>
              </a:rPr>
              <a:t> (no HW </a:t>
            </a:r>
            <a:r>
              <a:rPr lang="fr-FR" sz="2400" b="1" dirty="0" err="1">
                <a:solidFill>
                  <a:srgbClr val="000090"/>
                </a:solidFill>
              </a:rPr>
              <a:t>purchased</a:t>
            </a:r>
            <a:r>
              <a:rPr lang="fr-FR" sz="2400" b="1" dirty="0">
                <a:solidFill>
                  <a:srgbClr val="000090"/>
                </a:solidFill>
              </a:rPr>
              <a:t>, no </a:t>
            </a:r>
            <a:r>
              <a:rPr lang="fr-FR" sz="2400" b="1" dirty="0" err="1">
                <a:solidFill>
                  <a:srgbClr val="000090"/>
                </a:solidFill>
              </a:rPr>
              <a:t>assset</a:t>
            </a:r>
            <a:r>
              <a:rPr lang="fr-FR" sz="2400" b="1" dirty="0">
                <a:solidFill>
                  <a:srgbClr val="000090"/>
                </a:solidFill>
              </a:rPr>
              <a:t> </a:t>
            </a:r>
            <a:r>
              <a:rPr lang="fr-FR" sz="2400" b="1" dirty="0" err="1">
                <a:solidFill>
                  <a:srgbClr val="000090"/>
                </a:solidFill>
              </a:rPr>
              <a:t>created</a:t>
            </a:r>
            <a:r>
              <a:rPr lang="fr-FR" sz="2400" b="1" dirty="0">
                <a:solidFill>
                  <a:srgbClr val="000090"/>
                </a:solidFill>
              </a:rPr>
              <a:t>…), </a:t>
            </a:r>
            <a:r>
              <a:rPr lang="fr-FR" sz="2400" b="1" dirty="0" err="1">
                <a:solidFill>
                  <a:srgbClr val="000090"/>
                </a:solidFill>
              </a:rPr>
              <a:t>only</a:t>
            </a:r>
            <a:r>
              <a:rPr lang="fr-FR" sz="2400" b="1" dirty="0">
                <a:solidFill>
                  <a:srgbClr val="000090"/>
                </a:solidFill>
              </a:rPr>
              <a:t> </a:t>
            </a:r>
            <a:r>
              <a:rPr lang="fr-FR" sz="2400" b="1" dirty="0" err="1">
                <a:solidFill>
                  <a:srgbClr val="000090"/>
                </a:solidFill>
              </a:rPr>
              <a:t>Opex</a:t>
            </a:r>
            <a:endParaRPr lang="fr-FR" sz="2400" b="1" dirty="0">
              <a:solidFill>
                <a:srgbClr val="000090"/>
              </a:solidFill>
            </a:endParaRPr>
          </a:p>
          <a:p>
            <a:pPr marL="742950" lvl="1" indent="-285750" defTabSz="814388">
              <a:lnSpc>
                <a:spcPct val="95000"/>
              </a:lnSpc>
              <a:spcBef>
                <a:spcPct val="50000"/>
              </a:spcBef>
              <a:buClr>
                <a:schemeClr val="accent1"/>
              </a:buClr>
              <a:buSzPct val="100000"/>
              <a:buFont typeface="Arial"/>
              <a:buChar char="•"/>
            </a:pPr>
            <a:r>
              <a:rPr lang="fr-FR" sz="2400" b="1" dirty="0">
                <a:solidFill>
                  <a:srgbClr val="000090"/>
                </a:solidFill>
              </a:rPr>
              <a:t>Impact on </a:t>
            </a:r>
            <a:r>
              <a:rPr lang="fr-FR" sz="2400" b="1" dirty="0" err="1">
                <a:solidFill>
                  <a:srgbClr val="000090"/>
                </a:solidFill>
              </a:rPr>
              <a:t>budgeting</a:t>
            </a:r>
            <a:r>
              <a:rPr lang="fr-FR" sz="2400" b="1" dirty="0">
                <a:solidFill>
                  <a:srgbClr val="000090"/>
                </a:solidFill>
              </a:rPr>
              <a:t>…</a:t>
            </a:r>
          </a:p>
          <a:p>
            <a:pPr marL="1200150" lvl="2" indent="-285750" defTabSz="814388">
              <a:lnSpc>
                <a:spcPct val="95000"/>
              </a:lnSpc>
              <a:spcBef>
                <a:spcPts val="800"/>
              </a:spcBef>
              <a:buClr>
                <a:schemeClr val="accent1"/>
              </a:buClr>
              <a:buSzPct val="100000"/>
              <a:buFont typeface="Lucida Grande"/>
              <a:buChar char="-"/>
            </a:pPr>
            <a:r>
              <a:rPr lang="fr-FR" b="1" dirty="0" err="1">
                <a:solidFill>
                  <a:srgbClr val="000090"/>
                </a:solidFill>
              </a:rPr>
              <a:t>Usually</a:t>
            </a:r>
            <a:r>
              <a:rPr lang="fr-FR" b="1" dirty="0">
                <a:solidFill>
                  <a:srgbClr val="000090"/>
                </a:solidFill>
              </a:rPr>
              <a:t>, CIO </a:t>
            </a:r>
            <a:r>
              <a:rPr lang="fr-FR" b="1" dirty="0" err="1">
                <a:solidFill>
                  <a:srgbClr val="000090"/>
                </a:solidFill>
              </a:rPr>
              <a:t>prefer</a:t>
            </a:r>
            <a:r>
              <a:rPr lang="fr-FR" b="1" dirty="0">
                <a:solidFill>
                  <a:srgbClr val="000090"/>
                </a:solidFill>
              </a:rPr>
              <a:t> </a:t>
            </a:r>
            <a:r>
              <a:rPr lang="fr-FR" b="1" dirty="0" err="1">
                <a:solidFill>
                  <a:srgbClr val="000090"/>
                </a:solidFill>
              </a:rPr>
              <a:t>Capex</a:t>
            </a:r>
            <a:r>
              <a:rPr lang="fr-FR" b="1" dirty="0">
                <a:solidFill>
                  <a:srgbClr val="000090"/>
                </a:solidFill>
              </a:rPr>
              <a:t> as </a:t>
            </a:r>
            <a:r>
              <a:rPr lang="fr-FR" b="1" dirty="0" err="1">
                <a:solidFill>
                  <a:srgbClr val="000090"/>
                </a:solidFill>
              </a:rPr>
              <a:t>it</a:t>
            </a:r>
            <a:r>
              <a:rPr lang="fr-FR" b="1" dirty="0">
                <a:solidFill>
                  <a:srgbClr val="000090"/>
                </a:solidFill>
              </a:rPr>
              <a:t> has a </a:t>
            </a:r>
            <a:r>
              <a:rPr lang="fr-FR" b="1" dirty="0" err="1">
                <a:solidFill>
                  <a:srgbClr val="000090"/>
                </a:solidFill>
              </a:rPr>
              <a:t>lower</a:t>
            </a:r>
            <a:r>
              <a:rPr lang="fr-FR" b="1" dirty="0">
                <a:solidFill>
                  <a:srgbClr val="000090"/>
                </a:solidFill>
              </a:rPr>
              <a:t> impact on </a:t>
            </a:r>
            <a:r>
              <a:rPr lang="fr-FR" b="1" dirty="0" err="1">
                <a:solidFill>
                  <a:srgbClr val="000090"/>
                </a:solidFill>
              </a:rPr>
              <a:t>Opex</a:t>
            </a:r>
            <a:r>
              <a:rPr lang="fr-FR" b="1" dirty="0">
                <a:solidFill>
                  <a:srgbClr val="000090"/>
                </a:solidFill>
              </a:rPr>
              <a:t>..</a:t>
            </a:r>
            <a:r>
              <a:rPr lang="fr-FR" b="1" dirty="0" err="1">
                <a:solidFill>
                  <a:srgbClr val="000090"/>
                </a:solidFill>
              </a:rPr>
              <a:t>Pushes</a:t>
            </a:r>
            <a:r>
              <a:rPr lang="fr-FR" b="1" dirty="0">
                <a:solidFill>
                  <a:srgbClr val="000090"/>
                </a:solidFill>
              </a:rPr>
              <a:t> </a:t>
            </a:r>
            <a:r>
              <a:rPr lang="fr-FR" b="1" dirty="0" err="1">
                <a:solidFill>
                  <a:srgbClr val="000090"/>
                </a:solidFill>
              </a:rPr>
              <a:t>today’s</a:t>
            </a:r>
            <a:r>
              <a:rPr lang="fr-FR" b="1" dirty="0">
                <a:solidFill>
                  <a:srgbClr val="000090"/>
                </a:solidFill>
              </a:rPr>
              <a:t> </a:t>
            </a:r>
            <a:r>
              <a:rPr lang="fr-FR" b="1" dirty="0" err="1">
                <a:solidFill>
                  <a:srgbClr val="000090"/>
                </a:solidFill>
              </a:rPr>
              <a:t>costs</a:t>
            </a:r>
            <a:r>
              <a:rPr lang="fr-FR" b="1" dirty="0">
                <a:solidFill>
                  <a:srgbClr val="000090"/>
                </a:solidFill>
              </a:rPr>
              <a:t> to future </a:t>
            </a:r>
            <a:r>
              <a:rPr lang="fr-FR" b="1" dirty="0" err="1">
                <a:solidFill>
                  <a:srgbClr val="000090"/>
                </a:solidFill>
              </a:rPr>
              <a:t>costs</a:t>
            </a:r>
            <a:endParaRPr lang="fr-FR" b="1" dirty="0">
              <a:solidFill>
                <a:srgbClr val="000090"/>
              </a:solidFill>
            </a:endParaRPr>
          </a:p>
          <a:p>
            <a:pPr marL="1200150" lvl="2" indent="-285750" defTabSz="814388">
              <a:lnSpc>
                <a:spcPct val="95000"/>
              </a:lnSpc>
              <a:spcBef>
                <a:spcPts val="800"/>
              </a:spcBef>
              <a:buClr>
                <a:schemeClr val="accent1"/>
              </a:buClr>
              <a:buSzPct val="100000"/>
              <a:buFont typeface="Lucida Grande"/>
              <a:buChar char="-"/>
            </a:pPr>
            <a:r>
              <a:rPr lang="fr-FR" b="1" dirty="0" err="1">
                <a:solidFill>
                  <a:srgbClr val="000090"/>
                </a:solidFill>
              </a:rPr>
              <a:t>Could</a:t>
            </a:r>
            <a:r>
              <a:rPr lang="fr-FR" b="1" dirty="0">
                <a:solidFill>
                  <a:srgbClr val="000090"/>
                </a:solidFill>
              </a:rPr>
              <a:t> argue </a:t>
            </a:r>
            <a:r>
              <a:rPr lang="fr-FR" b="1" dirty="0" err="1">
                <a:solidFill>
                  <a:srgbClr val="000090"/>
                </a:solidFill>
              </a:rPr>
              <a:t>that</a:t>
            </a:r>
            <a:r>
              <a:rPr lang="fr-FR" b="1" dirty="0">
                <a:solidFill>
                  <a:srgbClr val="000090"/>
                </a:solidFill>
              </a:rPr>
              <a:t> the longer </a:t>
            </a:r>
            <a:r>
              <a:rPr lang="fr-FR" b="1" dirty="0" err="1">
                <a:solidFill>
                  <a:srgbClr val="000090"/>
                </a:solidFill>
              </a:rPr>
              <a:t>you</a:t>
            </a:r>
            <a:r>
              <a:rPr lang="fr-FR" b="1" dirty="0">
                <a:solidFill>
                  <a:srgbClr val="000090"/>
                </a:solidFill>
              </a:rPr>
              <a:t> </a:t>
            </a:r>
            <a:r>
              <a:rPr lang="fr-FR" b="1" dirty="0" err="1">
                <a:solidFill>
                  <a:srgbClr val="000090"/>
                </a:solidFill>
              </a:rPr>
              <a:t>keep</a:t>
            </a:r>
            <a:r>
              <a:rPr lang="fr-FR" b="1" dirty="0">
                <a:solidFill>
                  <a:srgbClr val="000090"/>
                </a:solidFill>
              </a:rPr>
              <a:t> a system, the more </a:t>
            </a:r>
            <a:r>
              <a:rPr lang="fr-FR" b="1" dirty="0" err="1">
                <a:solidFill>
                  <a:srgbClr val="000090"/>
                </a:solidFill>
              </a:rPr>
              <a:t>expensive</a:t>
            </a:r>
            <a:r>
              <a:rPr lang="fr-FR" b="1" dirty="0">
                <a:solidFill>
                  <a:srgbClr val="000090"/>
                </a:solidFill>
              </a:rPr>
              <a:t> </a:t>
            </a:r>
            <a:r>
              <a:rPr lang="fr-FR" b="1" dirty="0" err="1">
                <a:solidFill>
                  <a:srgbClr val="000090"/>
                </a:solidFill>
              </a:rPr>
              <a:t>rental</a:t>
            </a:r>
            <a:r>
              <a:rPr lang="fr-FR" b="1" dirty="0">
                <a:solidFill>
                  <a:srgbClr val="000090"/>
                </a:solidFill>
              </a:rPr>
              <a:t> </a:t>
            </a:r>
            <a:r>
              <a:rPr lang="fr-FR" b="1" dirty="0" err="1">
                <a:solidFill>
                  <a:srgbClr val="000090"/>
                </a:solidFill>
              </a:rPr>
              <a:t>becomes</a:t>
            </a:r>
            <a:r>
              <a:rPr lang="fr-FR" b="1" dirty="0">
                <a:solidFill>
                  <a:srgbClr val="000090"/>
                </a:solidFill>
              </a:rPr>
              <a:t> (</a:t>
            </a:r>
            <a:r>
              <a:rPr lang="fr-FR" b="1" dirty="0" err="1">
                <a:solidFill>
                  <a:srgbClr val="000090"/>
                </a:solidFill>
              </a:rPr>
              <a:t>depreciation</a:t>
            </a:r>
            <a:r>
              <a:rPr lang="fr-FR" b="1" dirty="0">
                <a:solidFill>
                  <a:srgbClr val="000090"/>
                </a:solidFill>
              </a:rPr>
              <a:t> has an end)</a:t>
            </a:r>
          </a:p>
        </p:txBody>
      </p:sp>
    </p:spTree>
    <p:extLst>
      <p:ext uri="{BB962C8B-B14F-4D97-AF65-F5344CB8AC3E}">
        <p14:creationId xmlns:p14="http://schemas.microsoft.com/office/powerpoint/2010/main" val="377263134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Cloud computing or</a:t>
            </a:r>
            <a:br>
              <a:rPr lang="en-US" dirty="0" smtClean="0"/>
            </a:br>
            <a:r>
              <a:rPr lang="en-US" dirty="0" err="1" smtClean="0"/>
              <a:t>ITaaS</a:t>
            </a:r>
            <a:r>
              <a:rPr lang="en-US" dirty="0" smtClean="0"/>
              <a:t> (IT as a Service)</a:t>
            </a:r>
            <a:endParaRPr lang="en-US" dirty="0"/>
          </a:p>
        </p:txBody>
      </p:sp>
      <p:sp>
        <p:nvSpPr>
          <p:cNvPr id="2" name="Rectangle 1"/>
          <p:cNvSpPr/>
          <p:nvPr/>
        </p:nvSpPr>
        <p:spPr>
          <a:xfrm>
            <a:off x="-266700" y="2904664"/>
            <a:ext cx="9156700" cy="2171620"/>
          </a:xfrm>
          <a:prstGeom prst="rect">
            <a:avLst/>
          </a:prstGeom>
        </p:spPr>
        <p:txBody>
          <a:bodyPr wrap="square">
            <a:spAutoFit/>
          </a:bodyPr>
          <a:lstStyle/>
          <a:p>
            <a:pPr marL="800100" lvl="1" indent="-342900" defTabSz="814388">
              <a:lnSpc>
                <a:spcPct val="95000"/>
              </a:lnSpc>
              <a:spcBef>
                <a:spcPct val="50000"/>
              </a:spcBef>
              <a:buClr>
                <a:schemeClr val="accent1"/>
              </a:buClr>
              <a:buSzPct val="100000"/>
              <a:buFont typeface="Arial"/>
              <a:buChar char="•"/>
            </a:pPr>
            <a:r>
              <a:rPr lang="fr-FR" sz="2400" b="1" dirty="0" err="1">
                <a:solidFill>
                  <a:srgbClr val="000090"/>
                </a:solidFill>
              </a:rPr>
              <a:t>Why</a:t>
            </a:r>
            <a:r>
              <a:rPr lang="fr-FR" sz="2400" b="1" dirty="0">
                <a:solidFill>
                  <a:srgbClr val="000090"/>
                </a:solidFill>
              </a:rPr>
              <a:t> </a:t>
            </a:r>
            <a:r>
              <a:rPr lang="fr-FR" sz="2400" b="1" dirty="0" err="1">
                <a:solidFill>
                  <a:srgbClr val="000090"/>
                </a:solidFill>
              </a:rPr>
              <a:t>is</a:t>
            </a:r>
            <a:r>
              <a:rPr lang="fr-FR" sz="2400" b="1" dirty="0">
                <a:solidFill>
                  <a:srgbClr val="000090"/>
                </a:solidFill>
              </a:rPr>
              <a:t> Cloud </a:t>
            </a:r>
            <a:r>
              <a:rPr lang="fr-FR" sz="2400" b="1" dirty="0" err="1">
                <a:solidFill>
                  <a:srgbClr val="000090"/>
                </a:solidFill>
              </a:rPr>
              <a:t>computing</a:t>
            </a:r>
            <a:r>
              <a:rPr lang="fr-FR" sz="2400" b="1" dirty="0">
                <a:solidFill>
                  <a:srgbClr val="000090"/>
                </a:solidFill>
              </a:rPr>
              <a:t> </a:t>
            </a:r>
            <a:r>
              <a:rPr lang="fr-FR" sz="2400" b="1" dirty="0" err="1">
                <a:solidFill>
                  <a:srgbClr val="000090"/>
                </a:solidFill>
              </a:rPr>
              <a:t>so</a:t>
            </a:r>
            <a:r>
              <a:rPr lang="fr-FR" sz="2400" b="1" dirty="0">
                <a:solidFill>
                  <a:srgbClr val="000090"/>
                </a:solidFill>
              </a:rPr>
              <a:t> </a:t>
            </a:r>
            <a:r>
              <a:rPr lang="fr-FR" sz="2400" b="1" dirty="0" err="1" smtClean="0">
                <a:solidFill>
                  <a:srgbClr val="000090"/>
                </a:solidFill>
              </a:rPr>
              <a:t>successful</a:t>
            </a:r>
            <a:r>
              <a:rPr lang="fr-FR" sz="2400" b="1" dirty="0" smtClean="0">
                <a:solidFill>
                  <a:srgbClr val="000090"/>
                </a:solidFill>
              </a:rPr>
              <a:t> </a:t>
            </a:r>
            <a:r>
              <a:rPr lang="fr-FR" sz="2400" b="1" dirty="0" err="1">
                <a:solidFill>
                  <a:srgbClr val="000090"/>
                </a:solidFill>
              </a:rPr>
              <a:t>then</a:t>
            </a:r>
            <a:r>
              <a:rPr lang="fr-FR" sz="2400" b="1" dirty="0">
                <a:solidFill>
                  <a:srgbClr val="000090"/>
                </a:solidFill>
              </a:rPr>
              <a:t> ?</a:t>
            </a:r>
          </a:p>
          <a:p>
            <a:pPr marL="1150938" lvl="2" indent="-236538" defTabSz="814388">
              <a:lnSpc>
                <a:spcPct val="95000"/>
              </a:lnSpc>
              <a:spcBef>
                <a:spcPts val="800"/>
              </a:spcBef>
              <a:buClr>
                <a:schemeClr val="accent1"/>
              </a:buClr>
              <a:buSzPct val="100000"/>
              <a:buFont typeface="Lucida Grande" charset="0"/>
              <a:buChar char="-"/>
            </a:pPr>
            <a:r>
              <a:rPr lang="fr-FR" b="1" dirty="0" err="1">
                <a:solidFill>
                  <a:srgbClr val="000090"/>
                </a:solidFill>
              </a:rPr>
              <a:t>Predictable</a:t>
            </a:r>
            <a:endParaRPr lang="fr-FR" b="1" dirty="0">
              <a:solidFill>
                <a:srgbClr val="000090"/>
              </a:solidFill>
            </a:endParaRPr>
          </a:p>
          <a:p>
            <a:pPr marL="1150938" lvl="2" indent="-236538" defTabSz="814388">
              <a:lnSpc>
                <a:spcPct val="95000"/>
              </a:lnSpc>
              <a:spcBef>
                <a:spcPts val="800"/>
              </a:spcBef>
              <a:buClr>
                <a:schemeClr val="accent1"/>
              </a:buClr>
              <a:buSzPct val="100000"/>
              <a:buFont typeface="Lucida Grande" charset="0"/>
              <a:buChar char="-"/>
            </a:pPr>
            <a:r>
              <a:rPr lang="fr-FR" b="1" dirty="0" err="1">
                <a:solidFill>
                  <a:srgbClr val="000090"/>
                </a:solidFill>
              </a:rPr>
              <a:t>Scale</a:t>
            </a:r>
            <a:r>
              <a:rPr lang="fr-FR" b="1" dirty="0">
                <a:solidFill>
                  <a:srgbClr val="000090"/>
                </a:solidFill>
              </a:rPr>
              <a:t> </a:t>
            </a:r>
            <a:r>
              <a:rPr lang="fr-FR" b="1" dirty="0" err="1">
                <a:solidFill>
                  <a:srgbClr val="000090"/>
                </a:solidFill>
              </a:rPr>
              <a:t>your</a:t>
            </a:r>
            <a:r>
              <a:rPr lang="fr-FR" b="1" dirty="0">
                <a:solidFill>
                  <a:srgbClr val="000090"/>
                </a:solidFill>
              </a:rPr>
              <a:t> user base up and down</a:t>
            </a:r>
          </a:p>
          <a:p>
            <a:pPr marL="1150938" lvl="2" indent="-236538" defTabSz="814388">
              <a:lnSpc>
                <a:spcPct val="95000"/>
              </a:lnSpc>
              <a:spcBef>
                <a:spcPts val="800"/>
              </a:spcBef>
              <a:buClr>
                <a:schemeClr val="accent1"/>
              </a:buClr>
              <a:buSzPct val="100000"/>
              <a:buFont typeface="Lucida Grande" charset="0"/>
              <a:buChar char="-"/>
            </a:pPr>
            <a:r>
              <a:rPr lang="fr-FR" b="1" dirty="0" err="1">
                <a:solidFill>
                  <a:srgbClr val="000090"/>
                </a:solidFill>
              </a:rPr>
              <a:t>Flexibility</a:t>
            </a:r>
            <a:r>
              <a:rPr lang="fr-FR" b="1" dirty="0">
                <a:solidFill>
                  <a:srgbClr val="000090"/>
                </a:solidFill>
              </a:rPr>
              <a:t> to pull out </a:t>
            </a:r>
            <a:r>
              <a:rPr lang="fr-FR" b="1" dirty="0" err="1">
                <a:solidFill>
                  <a:srgbClr val="000090"/>
                </a:solidFill>
              </a:rPr>
              <a:t>at</a:t>
            </a:r>
            <a:r>
              <a:rPr lang="fr-FR" b="1" dirty="0">
                <a:solidFill>
                  <a:srgbClr val="000090"/>
                </a:solidFill>
              </a:rPr>
              <a:t> no </a:t>
            </a:r>
            <a:r>
              <a:rPr lang="fr-FR" b="1" dirty="0" err="1">
                <a:solidFill>
                  <a:srgbClr val="000090"/>
                </a:solidFill>
              </a:rPr>
              <a:t>cost</a:t>
            </a:r>
            <a:endParaRPr lang="fr-FR" b="1" dirty="0">
              <a:solidFill>
                <a:srgbClr val="000090"/>
              </a:solidFill>
            </a:endParaRPr>
          </a:p>
          <a:p>
            <a:pPr marL="1150938" lvl="2" indent="-236538" defTabSz="814388">
              <a:lnSpc>
                <a:spcPct val="95000"/>
              </a:lnSpc>
              <a:spcBef>
                <a:spcPts val="800"/>
              </a:spcBef>
              <a:buClr>
                <a:schemeClr val="accent1"/>
              </a:buClr>
              <a:buSzPct val="100000"/>
              <a:buFont typeface="Lucida Grande" charset="0"/>
              <a:buChar char="-"/>
            </a:pPr>
            <a:r>
              <a:rPr lang="fr-FR" b="1" dirty="0" err="1">
                <a:solidFill>
                  <a:srgbClr val="000090"/>
                </a:solidFill>
              </a:rPr>
              <a:t>Should</a:t>
            </a:r>
            <a:r>
              <a:rPr lang="fr-FR" b="1" dirty="0">
                <a:solidFill>
                  <a:srgbClr val="000090"/>
                </a:solidFill>
              </a:rPr>
              <a:t> </a:t>
            </a:r>
            <a:r>
              <a:rPr lang="fr-FR" b="1" dirty="0" err="1">
                <a:solidFill>
                  <a:srgbClr val="000090"/>
                </a:solidFill>
              </a:rPr>
              <a:t>be</a:t>
            </a:r>
            <a:r>
              <a:rPr lang="fr-FR" b="1" dirty="0">
                <a:solidFill>
                  <a:srgbClr val="000090"/>
                </a:solidFill>
              </a:rPr>
              <a:t> more </a:t>
            </a:r>
            <a:r>
              <a:rPr lang="fr-FR" b="1" dirty="0" err="1">
                <a:solidFill>
                  <a:srgbClr val="000090"/>
                </a:solidFill>
              </a:rPr>
              <a:t>cost</a:t>
            </a:r>
            <a:r>
              <a:rPr lang="fr-FR" b="1" dirty="0">
                <a:solidFill>
                  <a:srgbClr val="000090"/>
                </a:solidFill>
              </a:rPr>
              <a:t> effective (</a:t>
            </a:r>
            <a:r>
              <a:rPr lang="fr-FR" b="1" dirty="0" err="1">
                <a:solidFill>
                  <a:srgbClr val="000090"/>
                </a:solidFill>
              </a:rPr>
              <a:t>vendors</a:t>
            </a:r>
            <a:r>
              <a:rPr lang="fr-FR" b="1" dirty="0">
                <a:solidFill>
                  <a:srgbClr val="000090"/>
                </a:solidFill>
              </a:rPr>
              <a:t> </a:t>
            </a:r>
            <a:r>
              <a:rPr lang="fr-FR" b="1" dirty="0" err="1">
                <a:solidFill>
                  <a:srgbClr val="000090"/>
                </a:solidFill>
              </a:rPr>
              <a:t>could</a:t>
            </a:r>
            <a:r>
              <a:rPr lang="fr-FR" b="1" dirty="0">
                <a:solidFill>
                  <a:srgbClr val="000090"/>
                </a:solidFill>
              </a:rPr>
              <a:t> </a:t>
            </a:r>
            <a:r>
              <a:rPr lang="fr-FR" b="1" dirty="0" err="1">
                <a:solidFill>
                  <a:srgbClr val="000090"/>
                </a:solidFill>
              </a:rPr>
              <a:t>realize</a:t>
            </a:r>
            <a:r>
              <a:rPr lang="fr-FR" b="1" dirty="0">
                <a:solidFill>
                  <a:srgbClr val="000090"/>
                </a:solidFill>
              </a:rPr>
              <a:t> </a:t>
            </a:r>
            <a:r>
              <a:rPr lang="fr-FR" b="1" dirty="0" err="1">
                <a:solidFill>
                  <a:srgbClr val="000090"/>
                </a:solidFill>
              </a:rPr>
              <a:t>better</a:t>
            </a:r>
            <a:r>
              <a:rPr lang="fr-FR" b="1" dirty="0">
                <a:solidFill>
                  <a:srgbClr val="000090"/>
                </a:solidFill>
              </a:rPr>
              <a:t> </a:t>
            </a:r>
            <a:r>
              <a:rPr lang="fr-FR" b="1" dirty="0" err="1">
                <a:solidFill>
                  <a:srgbClr val="000090"/>
                </a:solidFill>
              </a:rPr>
              <a:t>economies</a:t>
            </a:r>
            <a:r>
              <a:rPr lang="fr-FR" b="1" dirty="0">
                <a:solidFill>
                  <a:srgbClr val="000090"/>
                </a:solidFill>
              </a:rPr>
              <a:t> of </a:t>
            </a:r>
            <a:r>
              <a:rPr lang="fr-FR" b="1" dirty="0" err="1">
                <a:solidFill>
                  <a:srgbClr val="000090"/>
                </a:solidFill>
              </a:rPr>
              <a:t>scale</a:t>
            </a:r>
            <a:r>
              <a:rPr lang="fr-FR" b="1" dirty="0">
                <a:solidFill>
                  <a:srgbClr val="000090"/>
                </a:solidFill>
              </a:rPr>
              <a:t> </a:t>
            </a:r>
            <a:r>
              <a:rPr lang="fr-FR" b="1" dirty="0" err="1">
                <a:solidFill>
                  <a:srgbClr val="000090"/>
                </a:solidFill>
              </a:rPr>
              <a:t>than</a:t>
            </a:r>
            <a:r>
              <a:rPr lang="fr-FR" b="1" dirty="0">
                <a:solidFill>
                  <a:srgbClr val="000090"/>
                </a:solidFill>
              </a:rPr>
              <a:t> IT </a:t>
            </a:r>
            <a:r>
              <a:rPr lang="fr-FR" b="1" dirty="0" err="1">
                <a:solidFill>
                  <a:srgbClr val="000090"/>
                </a:solidFill>
              </a:rPr>
              <a:t>departments</a:t>
            </a:r>
            <a:r>
              <a:rPr lang="fr-FR" b="1" dirty="0">
                <a:solidFill>
                  <a:srgbClr val="000090"/>
                </a:solidFill>
              </a:rPr>
              <a:t>)</a:t>
            </a:r>
          </a:p>
        </p:txBody>
      </p:sp>
    </p:spTree>
    <p:extLst>
      <p:ext uri="{BB962C8B-B14F-4D97-AF65-F5344CB8AC3E}">
        <p14:creationId xmlns:p14="http://schemas.microsoft.com/office/powerpoint/2010/main" val="128834387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Planning and budgeting</a:t>
            </a:r>
            <a:br>
              <a:rPr lang="en-US" dirty="0" smtClean="0"/>
            </a:br>
            <a:r>
              <a:rPr lang="en-US" dirty="0" smtClean="0"/>
              <a:t>Key takeaways</a:t>
            </a:r>
            <a:endParaRPr lang="en-US" dirty="0"/>
          </a:p>
        </p:txBody>
      </p:sp>
      <p:sp>
        <p:nvSpPr>
          <p:cNvPr id="2" name="Rectangle 1"/>
          <p:cNvSpPr/>
          <p:nvPr/>
        </p:nvSpPr>
        <p:spPr>
          <a:xfrm>
            <a:off x="-266700" y="2904664"/>
            <a:ext cx="9156700" cy="3655103"/>
          </a:xfrm>
          <a:prstGeom prst="rect">
            <a:avLst/>
          </a:prstGeom>
        </p:spPr>
        <p:txBody>
          <a:bodyPr wrap="square">
            <a:spAutoFit/>
          </a:bodyPr>
          <a:lstStyle/>
          <a:p>
            <a:pPr marL="800100" lvl="1" indent="-342900" defTabSz="814388">
              <a:lnSpc>
                <a:spcPct val="95000"/>
              </a:lnSpc>
              <a:spcBef>
                <a:spcPct val="50000"/>
              </a:spcBef>
              <a:buClr>
                <a:schemeClr val="accent1"/>
              </a:buClr>
              <a:buSzPct val="100000"/>
              <a:buFont typeface="Arial"/>
              <a:buChar char="•"/>
            </a:pPr>
            <a:r>
              <a:rPr lang="fr-FR" sz="2400" b="1" dirty="0" smtClean="0">
                <a:solidFill>
                  <a:srgbClr val="000090"/>
                </a:solidFill>
              </a:rPr>
              <a:t>IT plan / budget must </a:t>
            </a:r>
            <a:r>
              <a:rPr lang="fr-FR" sz="2400" b="1" dirty="0" err="1" smtClean="0">
                <a:solidFill>
                  <a:srgbClr val="000090"/>
                </a:solidFill>
              </a:rPr>
              <a:t>be</a:t>
            </a:r>
            <a:r>
              <a:rPr lang="fr-FR" sz="2400" b="1" dirty="0" smtClean="0">
                <a:solidFill>
                  <a:srgbClr val="000090"/>
                </a:solidFill>
              </a:rPr>
              <a:t> </a:t>
            </a:r>
            <a:r>
              <a:rPr lang="fr-FR" sz="2400" b="1" dirty="0" err="1" smtClean="0">
                <a:solidFill>
                  <a:srgbClr val="000090"/>
                </a:solidFill>
              </a:rPr>
              <a:t>linked</a:t>
            </a:r>
            <a:r>
              <a:rPr lang="fr-FR" sz="2400" b="1" dirty="0" smtClean="0">
                <a:solidFill>
                  <a:srgbClr val="000090"/>
                </a:solidFill>
              </a:rPr>
              <a:t> </a:t>
            </a:r>
            <a:r>
              <a:rPr lang="fr-FR" sz="2400" b="1" dirty="0" err="1" smtClean="0">
                <a:solidFill>
                  <a:srgbClr val="000090"/>
                </a:solidFill>
              </a:rPr>
              <a:t>with</a:t>
            </a:r>
            <a:r>
              <a:rPr lang="fr-FR" sz="2400" b="1" dirty="0" smtClean="0">
                <a:solidFill>
                  <a:srgbClr val="000090"/>
                </a:solidFill>
              </a:rPr>
              <a:t> </a:t>
            </a:r>
            <a:r>
              <a:rPr lang="fr-FR" sz="2400" b="1" dirty="0" err="1" smtClean="0">
                <a:solidFill>
                  <a:srgbClr val="000090"/>
                </a:solidFill>
              </a:rPr>
              <a:t>company</a:t>
            </a:r>
            <a:r>
              <a:rPr lang="fr-FR" sz="2400" b="1" dirty="0" smtClean="0">
                <a:solidFill>
                  <a:srgbClr val="000090"/>
                </a:solidFill>
              </a:rPr>
              <a:t> </a:t>
            </a:r>
            <a:r>
              <a:rPr lang="fr-FR" sz="2400" b="1" dirty="0" err="1" smtClean="0">
                <a:solidFill>
                  <a:srgbClr val="000090"/>
                </a:solidFill>
              </a:rPr>
              <a:t>strategic</a:t>
            </a:r>
            <a:r>
              <a:rPr lang="fr-FR" sz="2400" b="1" dirty="0" smtClean="0">
                <a:solidFill>
                  <a:srgbClr val="000090"/>
                </a:solidFill>
              </a:rPr>
              <a:t> objectives</a:t>
            </a:r>
          </a:p>
          <a:p>
            <a:pPr marL="800100" lvl="1" indent="-342900" defTabSz="814388">
              <a:lnSpc>
                <a:spcPct val="95000"/>
              </a:lnSpc>
              <a:spcBef>
                <a:spcPct val="50000"/>
              </a:spcBef>
              <a:buClr>
                <a:schemeClr val="accent1"/>
              </a:buClr>
              <a:buSzPct val="100000"/>
              <a:buFont typeface="Arial"/>
              <a:buChar char="•"/>
            </a:pPr>
            <a:r>
              <a:rPr lang="fr-FR" sz="2400" b="1" dirty="0" smtClean="0">
                <a:solidFill>
                  <a:srgbClr val="000090"/>
                </a:solidFill>
              </a:rPr>
              <a:t>Portfolio </a:t>
            </a:r>
            <a:r>
              <a:rPr lang="fr-FR" sz="2400" b="1" dirty="0" err="1">
                <a:solidFill>
                  <a:srgbClr val="000090"/>
                </a:solidFill>
              </a:rPr>
              <a:t>approach</a:t>
            </a:r>
            <a:r>
              <a:rPr lang="fr-FR" sz="2400" b="1" dirty="0">
                <a:solidFill>
                  <a:srgbClr val="000090"/>
                </a:solidFill>
              </a:rPr>
              <a:t> for </a:t>
            </a:r>
            <a:r>
              <a:rPr lang="fr-FR" sz="2400" b="1" dirty="0" err="1">
                <a:solidFill>
                  <a:srgbClr val="000090"/>
                </a:solidFill>
              </a:rPr>
              <a:t>project</a:t>
            </a:r>
            <a:r>
              <a:rPr lang="fr-FR" sz="2400" b="1" dirty="0">
                <a:solidFill>
                  <a:srgbClr val="000090"/>
                </a:solidFill>
              </a:rPr>
              <a:t> </a:t>
            </a:r>
            <a:r>
              <a:rPr lang="fr-FR" sz="2400" b="1" dirty="0" err="1">
                <a:solidFill>
                  <a:srgbClr val="000090"/>
                </a:solidFill>
              </a:rPr>
              <a:t>prioritization</a:t>
            </a:r>
            <a:endParaRPr lang="fr-FR" sz="2400" b="1" dirty="0">
              <a:solidFill>
                <a:srgbClr val="000090"/>
              </a:solidFill>
            </a:endParaRPr>
          </a:p>
          <a:p>
            <a:pPr marL="800100" lvl="1" indent="-342900" defTabSz="814388">
              <a:lnSpc>
                <a:spcPct val="95000"/>
              </a:lnSpc>
              <a:spcBef>
                <a:spcPct val="50000"/>
              </a:spcBef>
              <a:buClr>
                <a:schemeClr val="accent1"/>
              </a:buClr>
              <a:buSzPct val="100000"/>
              <a:buFont typeface="Arial"/>
              <a:buChar char="•"/>
            </a:pPr>
            <a:r>
              <a:rPr lang="fr-FR" sz="2400" b="1" dirty="0" err="1">
                <a:solidFill>
                  <a:srgbClr val="000090"/>
                </a:solidFill>
              </a:rPr>
              <a:t>Capex</a:t>
            </a:r>
            <a:r>
              <a:rPr lang="fr-FR" sz="2400" b="1" dirty="0">
                <a:solidFill>
                  <a:srgbClr val="000090"/>
                </a:solidFill>
              </a:rPr>
              <a:t> vs </a:t>
            </a:r>
            <a:r>
              <a:rPr lang="fr-FR" sz="2400" b="1" dirty="0" err="1">
                <a:solidFill>
                  <a:srgbClr val="000090"/>
                </a:solidFill>
              </a:rPr>
              <a:t>Opex</a:t>
            </a:r>
            <a:endParaRPr lang="fr-FR" sz="2400" b="1" dirty="0">
              <a:solidFill>
                <a:srgbClr val="000090"/>
              </a:solidFill>
            </a:endParaRPr>
          </a:p>
          <a:p>
            <a:pPr marL="800100" lvl="1" indent="-342900" defTabSz="814388">
              <a:lnSpc>
                <a:spcPct val="95000"/>
              </a:lnSpc>
              <a:spcBef>
                <a:spcPct val="50000"/>
              </a:spcBef>
              <a:buClr>
                <a:schemeClr val="accent1"/>
              </a:buClr>
              <a:buSzPct val="100000"/>
              <a:buFont typeface="Arial"/>
              <a:buChar char="•"/>
            </a:pPr>
            <a:r>
              <a:rPr lang="fr-FR" sz="2400" b="1" dirty="0">
                <a:solidFill>
                  <a:srgbClr val="000090"/>
                </a:solidFill>
              </a:rPr>
              <a:t>Budget </a:t>
            </a:r>
            <a:r>
              <a:rPr lang="fr-FR" sz="2400" b="1" dirty="0" err="1">
                <a:solidFill>
                  <a:srgbClr val="000090"/>
                </a:solidFill>
              </a:rPr>
              <a:t>accuracy</a:t>
            </a:r>
            <a:r>
              <a:rPr lang="fr-FR" sz="2400" b="1" dirty="0">
                <a:solidFill>
                  <a:srgbClr val="000090"/>
                </a:solidFill>
              </a:rPr>
              <a:t> to </a:t>
            </a:r>
            <a:r>
              <a:rPr lang="fr-FR" sz="2400" b="1" dirty="0" err="1">
                <a:solidFill>
                  <a:srgbClr val="000090"/>
                </a:solidFill>
              </a:rPr>
              <a:t>be</a:t>
            </a:r>
            <a:r>
              <a:rPr lang="fr-FR" sz="2400" b="1" dirty="0">
                <a:solidFill>
                  <a:srgbClr val="000090"/>
                </a:solidFill>
              </a:rPr>
              <a:t> </a:t>
            </a:r>
            <a:r>
              <a:rPr lang="fr-FR" sz="2400" b="1" dirty="0" err="1">
                <a:solidFill>
                  <a:srgbClr val="000090"/>
                </a:solidFill>
              </a:rPr>
              <a:t>closely</a:t>
            </a:r>
            <a:r>
              <a:rPr lang="fr-FR" sz="2400" b="1" dirty="0">
                <a:solidFill>
                  <a:srgbClr val="000090"/>
                </a:solidFill>
              </a:rPr>
              <a:t> </a:t>
            </a:r>
            <a:r>
              <a:rPr lang="fr-FR" sz="2400" b="1" dirty="0" err="1">
                <a:solidFill>
                  <a:srgbClr val="000090"/>
                </a:solidFill>
              </a:rPr>
              <a:t>monitored</a:t>
            </a:r>
            <a:endParaRPr lang="fr-FR" sz="2400" b="1" dirty="0">
              <a:solidFill>
                <a:srgbClr val="000090"/>
              </a:solidFill>
            </a:endParaRPr>
          </a:p>
          <a:p>
            <a:pPr marL="800100" lvl="1" indent="-342900" defTabSz="814388">
              <a:lnSpc>
                <a:spcPct val="95000"/>
              </a:lnSpc>
              <a:spcBef>
                <a:spcPct val="50000"/>
              </a:spcBef>
              <a:buClr>
                <a:schemeClr val="accent1"/>
              </a:buClr>
              <a:buSzPct val="100000"/>
              <a:buFont typeface="Arial"/>
              <a:buChar char="•"/>
            </a:pPr>
            <a:r>
              <a:rPr lang="fr-FR" sz="2400" b="1" dirty="0">
                <a:solidFill>
                  <a:srgbClr val="000090"/>
                </a:solidFill>
              </a:rPr>
              <a:t>IT budget </a:t>
            </a:r>
            <a:r>
              <a:rPr lang="fr-FR" sz="2400" b="1" dirty="0" err="1">
                <a:solidFill>
                  <a:srgbClr val="000090"/>
                </a:solidFill>
              </a:rPr>
              <a:t>can</a:t>
            </a:r>
            <a:r>
              <a:rPr lang="fr-FR" sz="2400" b="1" dirty="0">
                <a:solidFill>
                  <a:srgbClr val="000090"/>
                </a:solidFill>
              </a:rPr>
              <a:t> </a:t>
            </a:r>
            <a:r>
              <a:rPr lang="fr-FR" sz="2400" b="1" dirty="0" err="1">
                <a:solidFill>
                  <a:srgbClr val="000090"/>
                </a:solidFill>
              </a:rPr>
              <a:t>be</a:t>
            </a:r>
            <a:r>
              <a:rPr lang="fr-FR" sz="2400" b="1" dirty="0">
                <a:solidFill>
                  <a:srgbClr val="000090"/>
                </a:solidFill>
              </a:rPr>
              <a:t> </a:t>
            </a:r>
            <a:r>
              <a:rPr lang="fr-FR" sz="2400" b="1" dirty="0" err="1">
                <a:solidFill>
                  <a:srgbClr val="000090"/>
                </a:solidFill>
              </a:rPr>
              <a:t>centralized</a:t>
            </a:r>
            <a:r>
              <a:rPr lang="fr-FR" sz="2400" b="1" dirty="0">
                <a:solidFill>
                  <a:srgbClr val="000090"/>
                </a:solidFill>
              </a:rPr>
              <a:t> or de-</a:t>
            </a:r>
            <a:r>
              <a:rPr lang="fr-FR" sz="2400" b="1" dirty="0" err="1">
                <a:solidFill>
                  <a:srgbClr val="000090"/>
                </a:solidFill>
              </a:rPr>
              <a:t>centralized</a:t>
            </a:r>
            <a:r>
              <a:rPr lang="fr-FR" sz="2400" b="1" dirty="0">
                <a:solidFill>
                  <a:srgbClr val="000090"/>
                </a:solidFill>
              </a:rPr>
              <a:t> (or </a:t>
            </a:r>
            <a:r>
              <a:rPr lang="fr-FR" sz="2400" b="1" dirty="0" err="1">
                <a:solidFill>
                  <a:srgbClr val="000090"/>
                </a:solidFill>
              </a:rPr>
              <a:t>combination</a:t>
            </a:r>
            <a:r>
              <a:rPr lang="fr-FR" sz="2400" b="1" dirty="0">
                <a:solidFill>
                  <a:srgbClr val="000090"/>
                </a:solidFill>
              </a:rPr>
              <a:t>)</a:t>
            </a:r>
          </a:p>
          <a:p>
            <a:pPr lvl="2" defTabSz="814388">
              <a:lnSpc>
                <a:spcPct val="95000"/>
              </a:lnSpc>
              <a:spcBef>
                <a:spcPts val="800"/>
              </a:spcBef>
              <a:buClr>
                <a:schemeClr val="accent1"/>
              </a:buClr>
              <a:buSzPct val="100000"/>
            </a:pPr>
            <a:endParaRPr lang="fr-FR" b="1" dirty="0">
              <a:solidFill>
                <a:srgbClr val="000090"/>
              </a:solidFill>
            </a:endParaRPr>
          </a:p>
        </p:txBody>
      </p:sp>
    </p:spTree>
    <p:extLst>
      <p:ext uri="{BB962C8B-B14F-4D97-AF65-F5344CB8AC3E}">
        <p14:creationId xmlns:p14="http://schemas.microsoft.com/office/powerpoint/2010/main" val="79356187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032" y="1610610"/>
            <a:ext cx="7772400" cy="2376950"/>
          </a:xfrm>
        </p:spPr>
        <p:txBody>
          <a:bodyPr/>
          <a:lstStyle/>
          <a:p>
            <a:r>
              <a:rPr lang="en-US" dirty="0" smtClean="0"/>
              <a:t>Budget model</a:t>
            </a:r>
            <a:endParaRPr lang="en-US" dirty="0"/>
          </a:p>
        </p:txBody>
      </p:sp>
    </p:spTree>
    <p:extLst>
      <p:ext uri="{BB962C8B-B14F-4D97-AF65-F5344CB8AC3E}">
        <p14:creationId xmlns:p14="http://schemas.microsoft.com/office/powerpoint/2010/main" val="312414845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Budget model</a:t>
            </a:r>
            <a:endParaRPr lang="en-US" sz="2400" dirty="0"/>
          </a:p>
        </p:txBody>
      </p:sp>
      <p:pic>
        <p:nvPicPr>
          <p:cNvPr id="5" name="Picture 4"/>
          <p:cNvPicPr>
            <a:picLocks noChangeAspect="1"/>
          </p:cNvPicPr>
          <p:nvPr/>
        </p:nvPicPr>
        <p:blipFill rotWithShape="1">
          <a:blip r:embed="rId2"/>
          <a:srcRect l="2221" t="22889" r="3334" b="11555"/>
          <a:stretch/>
        </p:blipFill>
        <p:spPr>
          <a:xfrm>
            <a:off x="203200" y="2743200"/>
            <a:ext cx="8636000" cy="3746500"/>
          </a:xfrm>
          <a:prstGeom prst="rect">
            <a:avLst/>
          </a:prstGeom>
        </p:spPr>
      </p:pic>
    </p:spTree>
    <p:extLst>
      <p:ext uri="{BB962C8B-B14F-4D97-AF65-F5344CB8AC3E}">
        <p14:creationId xmlns:p14="http://schemas.microsoft.com/office/powerpoint/2010/main" val="113864548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Budget </a:t>
            </a:r>
            <a:r>
              <a:rPr lang="en-US" dirty="0" smtClean="0"/>
              <a:t>model</a:t>
            </a:r>
            <a:endParaRPr lang="en-US" sz="2400" dirty="0"/>
          </a:p>
        </p:txBody>
      </p:sp>
      <p:pic>
        <p:nvPicPr>
          <p:cNvPr id="2" name="Picture 1"/>
          <p:cNvPicPr>
            <a:picLocks noChangeAspect="1"/>
          </p:cNvPicPr>
          <p:nvPr/>
        </p:nvPicPr>
        <p:blipFill rotWithShape="1">
          <a:blip r:embed="rId2"/>
          <a:srcRect l="2640" t="23333" r="74583" b="12444"/>
          <a:stretch/>
        </p:blipFill>
        <p:spPr>
          <a:xfrm>
            <a:off x="457200" y="2311400"/>
            <a:ext cx="2082800" cy="3670300"/>
          </a:xfrm>
          <a:prstGeom prst="rect">
            <a:avLst/>
          </a:prstGeom>
        </p:spPr>
      </p:pic>
      <p:pic>
        <p:nvPicPr>
          <p:cNvPr id="5" name="Picture 4"/>
          <p:cNvPicPr>
            <a:picLocks noChangeAspect="1"/>
          </p:cNvPicPr>
          <p:nvPr/>
        </p:nvPicPr>
        <p:blipFill rotWithShape="1">
          <a:blip r:embed="rId3"/>
          <a:srcRect l="2639" t="24222" r="72779" b="7110"/>
          <a:stretch/>
        </p:blipFill>
        <p:spPr>
          <a:xfrm>
            <a:off x="3340100" y="2438400"/>
            <a:ext cx="2247900" cy="3924300"/>
          </a:xfrm>
          <a:prstGeom prst="rect">
            <a:avLst/>
          </a:prstGeom>
        </p:spPr>
      </p:pic>
      <p:pic>
        <p:nvPicPr>
          <p:cNvPr id="6" name="Picture 5"/>
          <p:cNvPicPr>
            <a:picLocks noChangeAspect="1"/>
          </p:cNvPicPr>
          <p:nvPr/>
        </p:nvPicPr>
        <p:blipFill rotWithShape="1">
          <a:blip r:embed="rId4"/>
          <a:srcRect l="2361" t="22889" r="76389" b="8222"/>
          <a:stretch/>
        </p:blipFill>
        <p:spPr>
          <a:xfrm>
            <a:off x="6743700" y="2768600"/>
            <a:ext cx="1943100" cy="3937000"/>
          </a:xfrm>
          <a:prstGeom prst="rect">
            <a:avLst/>
          </a:prstGeom>
        </p:spPr>
      </p:pic>
    </p:spTree>
    <p:extLst>
      <p:ext uri="{BB962C8B-B14F-4D97-AF65-F5344CB8AC3E}">
        <p14:creationId xmlns:p14="http://schemas.microsoft.com/office/powerpoint/2010/main" val="35795679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6" name="Picture 5"/>
          <p:cNvPicPr>
            <a:picLocks noChangeAspect="1"/>
          </p:cNvPicPr>
          <p:nvPr/>
        </p:nvPicPr>
        <p:blipFill>
          <a:blip r:embed="rId2"/>
          <a:stretch>
            <a:fillRect/>
          </a:stretch>
        </p:blipFill>
        <p:spPr>
          <a:xfrm>
            <a:off x="298088" y="2980267"/>
            <a:ext cx="8659645" cy="2610628"/>
          </a:xfrm>
          <a:prstGeom prst="rect">
            <a:avLst/>
          </a:prstGeom>
        </p:spPr>
      </p:pic>
    </p:spTree>
    <p:extLst>
      <p:ext uri="{BB962C8B-B14F-4D97-AF65-F5344CB8AC3E}">
        <p14:creationId xmlns:p14="http://schemas.microsoft.com/office/powerpoint/2010/main" val="121524129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10436" y="2381144"/>
            <a:ext cx="4249899" cy="1754327"/>
          </a:xfrm>
          <a:prstGeom prst="rect">
            <a:avLst/>
          </a:prstGeom>
          <a:noFill/>
        </p:spPr>
        <p:txBody>
          <a:bodyPr wrap="square" rtlCol="0">
            <a:spAutoFit/>
          </a:bodyPr>
          <a:lstStyle/>
          <a:p>
            <a:pPr algn="ctr"/>
            <a:r>
              <a:rPr lang="en-US" sz="3600" b="1" dirty="0" smtClean="0">
                <a:solidFill>
                  <a:schemeClr val="tx2"/>
                </a:solidFill>
              </a:rPr>
              <a:t>Thank you!</a:t>
            </a:r>
          </a:p>
          <a:p>
            <a:pPr algn="ctr"/>
            <a:endParaRPr lang="en-US" sz="3600" b="1" dirty="0" smtClean="0">
              <a:solidFill>
                <a:schemeClr val="tx2"/>
              </a:solidFill>
            </a:endParaRPr>
          </a:p>
          <a:p>
            <a:pPr algn="ctr"/>
            <a:r>
              <a:rPr lang="en-US" sz="3600" b="1" dirty="0" smtClean="0">
                <a:solidFill>
                  <a:schemeClr val="tx2"/>
                </a:solidFill>
              </a:rPr>
              <a:t>See </a:t>
            </a:r>
            <a:r>
              <a:rPr lang="en-US" sz="3600" b="1" dirty="0">
                <a:solidFill>
                  <a:schemeClr val="tx2"/>
                </a:solidFill>
              </a:rPr>
              <a:t>you next time</a:t>
            </a:r>
          </a:p>
        </p:txBody>
      </p:sp>
    </p:spTree>
    <p:extLst>
      <p:ext uri="{BB962C8B-B14F-4D97-AF65-F5344CB8AC3E}">
        <p14:creationId xmlns:p14="http://schemas.microsoft.com/office/powerpoint/2010/main" val="149357950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032" y="1610610"/>
            <a:ext cx="7772400" cy="2376950"/>
          </a:xfrm>
        </p:spPr>
        <p:txBody>
          <a:bodyPr/>
          <a:lstStyle/>
          <a:p>
            <a:r>
              <a:rPr lang="en-US" dirty="0" smtClean="0"/>
              <a:t>Finance and IT</a:t>
            </a:r>
            <a:endParaRPr lang="en-US" dirty="0"/>
          </a:p>
        </p:txBody>
      </p:sp>
    </p:spTree>
    <p:extLst>
      <p:ext uri="{BB962C8B-B14F-4D97-AF65-F5344CB8AC3E}">
        <p14:creationId xmlns:p14="http://schemas.microsoft.com/office/powerpoint/2010/main" val="135230827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5167" y="2726267"/>
            <a:ext cx="8678333" cy="3318933"/>
          </a:xfrm>
        </p:spPr>
        <p:txBody>
          <a:bodyPr>
            <a:normAutofit/>
          </a:bodyPr>
          <a:lstStyle/>
          <a:p>
            <a:pPr marL="236538" indent="-236538" defTabSz="814388">
              <a:lnSpc>
                <a:spcPct val="95000"/>
              </a:lnSpc>
              <a:spcBef>
                <a:spcPct val="50000"/>
              </a:spcBef>
              <a:buClr>
                <a:schemeClr val="tx2"/>
              </a:buClr>
              <a:buFont typeface="Wingdings" charset="0"/>
              <a:buChar char="§"/>
            </a:pPr>
            <a:r>
              <a:rPr lang="fr-FR" b="1" dirty="0"/>
              <a:t>If </a:t>
            </a:r>
            <a:r>
              <a:rPr lang="fr-FR" b="1" dirty="0" err="1"/>
              <a:t>you</a:t>
            </a:r>
            <a:r>
              <a:rPr lang="fr-FR" b="1" dirty="0"/>
              <a:t> </a:t>
            </a:r>
            <a:r>
              <a:rPr lang="fr-FR" b="1" dirty="0" err="1"/>
              <a:t>work</a:t>
            </a:r>
            <a:r>
              <a:rPr lang="fr-FR" b="1" dirty="0"/>
              <a:t> in the IT </a:t>
            </a:r>
            <a:r>
              <a:rPr lang="fr-FR" b="1" dirty="0" err="1"/>
              <a:t>department</a:t>
            </a:r>
            <a:r>
              <a:rPr lang="fr-FR" b="1" dirty="0"/>
              <a:t> of a 1B$ </a:t>
            </a:r>
            <a:r>
              <a:rPr lang="fr-FR" b="1" dirty="0" err="1"/>
              <a:t>company</a:t>
            </a:r>
            <a:r>
              <a:rPr lang="fr-FR" b="1" dirty="0"/>
              <a:t> </a:t>
            </a:r>
            <a:r>
              <a:rPr lang="fr-FR" b="1" dirty="0" err="1"/>
              <a:t>then</a:t>
            </a:r>
            <a:r>
              <a:rPr lang="fr-FR" b="1" dirty="0"/>
              <a:t>…</a:t>
            </a:r>
          </a:p>
          <a:p>
            <a:pPr marL="693738" lvl="1" indent="-236538" defTabSz="814388">
              <a:lnSpc>
                <a:spcPct val="95000"/>
              </a:lnSpc>
              <a:spcBef>
                <a:spcPct val="50000"/>
              </a:spcBef>
              <a:buClr>
                <a:schemeClr val="tx2"/>
              </a:buClr>
              <a:buFontTx/>
              <a:buChar char="-"/>
            </a:pPr>
            <a:r>
              <a:rPr lang="fr-FR" sz="2000" b="1" dirty="0" err="1"/>
              <a:t>Your</a:t>
            </a:r>
            <a:r>
              <a:rPr lang="fr-FR" sz="2000" b="1" dirty="0"/>
              <a:t> IT budget </a:t>
            </a:r>
            <a:r>
              <a:rPr lang="fr-FR" sz="2000" b="1" dirty="0" err="1"/>
              <a:t>is</a:t>
            </a:r>
            <a:r>
              <a:rPr lang="fr-FR" sz="2000" b="1" dirty="0"/>
              <a:t> </a:t>
            </a:r>
            <a:r>
              <a:rPr lang="fr-FR" sz="2000" b="1" dirty="0" err="1"/>
              <a:t>anywhere</a:t>
            </a:r>
            <a:r>
              <a:rPr lang="fr-FR" sz="2000" b="1" dirty="0"/>
              <a:t> </a:t>
            </a:r>
            <a:r>
              <a:rPr lang="fr-FR" sz="2000" b="1" dirty="0" err="1"/>
              <a:t>between</a:t>
            </a:r>
            <a:r>
              <a:rPr lang="fr-FR" sz="2000" b="1" dirty="0"/>
              <a:t> 20 m$ and 80 m$ (</a:t>
            </a:r>
            <a:r>
              <a:rPr lang="fr-FR" sz="2000" b="1" dirty="0" err="1"/>
              <a:t>between</a:t>
            </a:r>
            <a:r>
              <a:rPr lang="fr-FR" sz="2000" b="1" dirty="0"/>
              <a:t> 2 and 8% of Revenue)</a:t>
            </a:r>
          </a:p>
          <a:p>
            <a:pPr marL="693738" lvl="1" indent="-236538" defTabSz="814388">
              <a:lnSpc>
                <a:spcPct val="95000"/>
              </a:lnSpc>
              <a:spcBef>
                <a:spcPct val="50000"/>
              </a:spcBef>
              <a:buClr>
                <a:schemeClr val="tx2"/>
              </a:buClr>
              <a:buFontTx/>
              <a:buChar char="-"/>
            </a:pPr>
            <a:r>
              <a:rPr lang="fr-FR" sz="2000" b="1" dirty="0"/>
              <a:t>IT </a:t>
            </a:r>
            <a:r>
              <a:rPr lang="fr-FR" sz="2000" b="1" dirty="0" err="1"/>
              <a:t>spendings</a:t>
            </a:r>
            <a:r>
              <a:rPr lang="fr-FR" sz="2000" b="1" dirty="0"/>
              <a:t> </a:t>
            </a:r>
            <a:r>
              <a:rPr lang="fr-FR" sz="2000" b="1" dirty="0" err="1"/>
              <a:t>represent</a:t>
            </a:r>
            <a:r>
              <a:rPr lang="fr-FR" sz="2000" b="1" dirty="0"/>
              <a:t> 50 % of the </a:t>
            </a:r>
            <a:r>
              <a:rPr lang="fr-FR" sz="2000" b="1" dirty="0" err="1"/>
              <a:t>company</a:t>
            </a:r>
            <a:r>
              <a:rPr lang="fr-FR" sz="2000" b="1" dirty="0"/>
              <a:t> Capital </a:t>
            </a:r>
            <a:r>
              <a:rPr lang="fr-FR" sz="2000" b="1" dirty="0" err="1"/>
              <a:t>Expenditures</a:t>
            </a:r>
            <a:endParaRPr lang="fr-FR" sz="2000" b="1" dirty="0"/>
          </a:p>
          <a:p>
            <a:pPr marL="693738" lvl="1" indent="-236538" defTabSz="814388">
              <a:lnSpc>
                <a:spcPct val="95000"/>
              </a:lnSpc>
              <a:spcBef>
                <a:spcPct val="50000"/>
              </a:spcBef>
              <a:buClr>
                <a:schemeClr val="tx2"/>
              </a:buClr>
              <a:buFontTx/>
              <a:buChar char="-"/>
            </a:pPr>
            <a:r>
              <a:rPr lang="fr-FR" sz="2000" b="1" dirty="0"/>
              <a:t>About 20% of budget </a:t>
            </a:r>
            <a:r>
              <a:rPr lang="fr-FR" sz="2000" b="1" dirty="0" err="1"/>
              <a:t>is</a:t>
            </a:r>
            <a:r>
              <a:rPr lang="fr-FR" sz="2000" b="1" dirty="0"/>
              <a:t> for « new </a:t>
            </a:r>
            <a:r>
              <a:rPr lang="fr-FR" sz="2000" b="1" dirty="0" err="1"/>
              <a:t>things</a:t>
            </a:r>
            <a:r>
              <a:rPr lang="fr-FR" sz="2000" b="1" dirty="0"/>
              <a:t> »  (</a:t>
            </a:r>
            <a:r>
              <a:rPr lang="fr-FR" sz="2000" b="1" dirty="0" err="1"/>
              <a:t>projects</a:t>
            </a:r>
            <a:r>
              <a:rPr lang="fr-FR" sz="2000" b="1" dirty="0"/>
              <a:t>)</a:t>
            </a:r>
          </a:p>
          <a:p>
            <a:pPr marL="693738" lvl="1" indent="-236538" defTabSz="814388">
              <a:lnSpc>
                <a:spcPct val="95000"/>
              </a:lnSpc>
              <a:spcBef>
                <a:spcPct val="50000"/>
              </a:spcBef>
              <a:buClr>
                <a:schemeClr val="tx2"/>
              </a:buClr>
              <a:buFontTx/>
              <a:buChar char="-"/>
            </a:pPr>
            <a:r>
              <a:rPr lang="fr-FR" sz="2000" b="1" dirty="0"/>
              <a:t>The </a:t>
            </a:r>
            <a:r>
              <a:rPr lang="fr-FR" sz="2000" b="1" dirty="0" err="1"/>
              <a:t>other</a:t>
            </a:r>
            <a:r>
              <a:rPr lang="fr-FR" sz="2000" b="1" dirty="0"/>
              <a:t> 80% </a:t>
            </a:r>
            <a:r>
              <a:rPr lang="fr-FR" sz="2000" b="1" dirty="0" err="1"/>
              <a:t>is</a:t>
            </a:r>
            <a:r>
              <a:rPr lang="fr-FR" sz="2000" b="1" dirty="0"/>
              <a:t> for running and </a:t>
            </a:r>
            <a:r>
              <a:rPr lang="fr-FR" sz="2000" b="1" dirty="0" err="1"/>
              <a:t>maintaining</a:t>
            </a:r>
            <a:r>
              <a:rPr lang="fr-FR" sz="2000" b="1" dirty="0"/>
              <a:t> production </a:t>
            </a:r>
            <a:r>
              <a:rPr lang="fr-FR" sz="2000" b="1" dirty="0" err="1"/>
              <a:t>apllications</a:t>
            </a:r>
            <a:r>
              <a:rPr lang="fr-FR" sz="2000" b="1" dirty="0"/>
              <a:t> or « </a:t>
            </a:r>
            <a:r>
              <a:rPr lang="fr-FR" sz="2000" b="1" dirty="0" err="1"/>
              <a:t>keeping</a:t>
            </a:r>
            <a:r>
              <a:rPr lang="fr-FR" sz="2000" b="1" dirty="0"/>
              <a:t> the lights on »</a:t>
            </a:r>
          </a:p>
          <a:p>
            <a:pPr marL="693738" lvl="1" indent="-236538" defTabSz="814388">
              <a:lnSpc>
                <a:spcPct val="95000"/>
              </a:lnSpc>
              <a:spcBef>
                <a:spcPct val="50000"/>
              </a:spcBef>
              <a:buClr>
                <a:schemeClr val="tx2"/>
              </a:buClr>
              <a:buFontTx/>
              <a:buChar char="-"/>
            </a:pPr>
            <a:r>
              <a:rPr lang="fr-FR" sz="2000" b="1" dirty="0"/>
              <a:t>The </a:t>
            </a:r>
            <a:r>
              <a:rPr lang="fr-FR" sz="2000" b="1" dirty="0" err="1"/>
              <a:t>lifetime</a:t>
            </a:r>
            <a:r>
              <a:rPr lang="fr-FR" sz="2000" b="1" dirty="0"/>
              <a:t> </a:t>
            </a:r>
            <a:r>
              <a:rPr lang="fr-FR" sz="2000" b="1" dirty="0" err="1"/>
              <a:t>costs</a:t>
            </a:r>
            <a:r>
              <a:rPr lang="fr-FR" sz="2000" b="1" dirty="0"/>
              <a:t> of an IT application are, on </a:t>
            </a:r>
            <a:r>
              <a:rPr lang="fr-FR" sz="2000" b="1" dirty="0" err="1"/>
              <a:t>average</a:t>
            </a:r>
            <a:r>
              <a:rPr lang="fr-FR" sz="2000" b="1" dirty="0"/>
              <a:t>, 5 times the initial </a:t>
            </a:r>
            <a:r>
              <a:rPr lang="fr-FR" sz="2000" b="1" dirty="0" err="1"/>
              <a:t>project</a:t>
            </a:r>
            <a:r>
              <a:rPr lang="fr-FR" sz="2000" b="1" dirty="0"/>
              <a:t> </a:t>
            </a:r>
            <a:r>
              <a:rPr lang="fr-FR" sz="2000" b="1" dirty="0" err="1" smtClean="0"/>
              <a:t>investment</a:t>
            </a:r>
            <a:endParaRPr lang="fr-FR" sz="2000" b="1" dirty="0"/>
          </a:p>
        </p:txBody>
      </p:sp>
      <p:sp>
        <p:nvSpPr>
          <p:cNvPr id="3" name="Title 2"/>
          <p:cNvSpPr>
            <a:spLocks noGrp="1"/>
          </p:cNvSpPr>
          <p:nvPr>
            <p:ph type="title"/>
          </p:nvPr>
        </p:nvSpPr>
        <p:spPr/>
        <p:txBody>
          <a:bodyPr/>
          <a:lstStyle/>
          <a:p>
            <a:r>
              <a:rPr lang="en-US" dirty="0" smtClean="0"/>
              <a:t>Finance and IT</a:t>
            </a:r>
            <a:endParaRPr lang="en-US" dirty="0"/>
          </a:p>
        </p:txBody>
      </p:sp>
    </p:spTree>
    <p:extLst>
      <p:ext uri="{BB962C8B-B14F-4D97-AF65-F5344CB8AC3E}">
        <p14:creationId xmlns:p14="http://schemas.microsoft.com/office/powerpoint/2010/main" val="311861970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5167" y="2459567"/>
            <a:ext cx="8678333" cy="3318933"/>
          </a:xfrm>
        </p:spPr>
        <p:txBody>
          <a:bodyPr>
            <a:normAutofit/>
          </a:bodyPr>
          <a:lstStyle/>
          <a:p>
            <a:pPr marL="236538" indent="-236538" defTabSz="814388">
              <a:lnSpc>
                <a:spcPct val="95000"/>
              </a:lnSpc>
              <a:spcBef>
                <a:spcPct val="50000"/>
              </a:spcBef>
              <a:buFont typeface="Wingdings" charset="0"/>
              <a:buChar char="§"/>
            </a:pPr>
            <a:r>
              <a:rPr lang="fr-FR" b="1" dirty="0">
                <a:solidFill>
                  <a:srgbClr val="000090"/>
                </a:solidFill>
              </a:rPr>
              <a:t>3 main IT </a:t>
            </a:r>
            <a:r>
              <a:rPr lang="fr-FR" b="1" dirty="0" err="1">
                <a:solidFill>
                  <a:srgbClr val="000090"/>
                </a:solidFill>
              </a:rPr>
              <a:t>financial</a:t>
            </a:r>
            <a:r>
              <a:rPr lang="fr-FR" b="1" dirty="0">
                <a:solidFill>
                  <a:srgbClr val="000090"/>
                </a:solidFill>
              </a:rPr>
              <a:t> </a:t>
            </a:r>
            <a:r>
              <a:rPr lang="fr-FR" b="1" dirty="0" err="1">
                <a:solidFill>
                  <a:srgbClr val="000090"/>
                </a:solidFill>
              </a:rPr>
              <a:t>processes</a:t>
            </a:r>
            <a:endParaRPr lang="fr-FR" b="1" dirty="0">
              <a:solidFill>
                <a:srgbClr val="000090"/>
              </a:solidFill>
            </a:endParaRPr>
          </a:p>
          <a:p>
            <a:pPr marL="693738" lvl="1" indent="-236538" defTabSz="814388">
              <a:lnSpc>
                <a:spcPct val="95000"/>
              </a:lnSpc>
              <a:spcBef>
                <a:spcPct val="50000"/>
              </a:spcBef>
              <a:buFontTx/>
              <a:buChar char="-"/>
            </a:pPr>
            <a:r>
              <a:rPr lang="fr-FR" sz="2000" b="1" dirty="0">
                <a:solidFill>
                  <a:srgbClr val="000090"/>
                </a:solidFill>
              </a:rPr>
              <a:t>Planning and </a:t>
            </a:r>
            <a:r>
              <a:rPr lang="fr-FR" sz="2000" b="1" dirty="0" err="1">
                <a:solidFill>
                  <a:srgbClr val="000090"/>
                </a:solidFill>
              </a:rPr>
              <a:t>Budgeting</a:t>
            </a:r>
            <a:endParaRPr lang="fr-FR" sz="2000" b="1" dirty="0">
              <a:solidFill>
                <a:srgbClr val="000090"/>
              </a:solidFill>
            </a:endParaRPr>
          </a:p>
          <a:p>
            <a:pPr marL="1150938" lvl="2" indent="-236538" defTabSz="814388">
              <a:lnSpc>
                <a:spcPct val="95000"/>
              </a:lnSpc>
              <a:spcBef>
                <a:spcPts val="800"/>
              </a:spcBef>
              <a:buFontTx/>
              <a:buChar char="-"/>
            </a:pPr>
            <a:r>
              <a:rPr lang="fr-FR" sz="1800" b="1" dirty="0" err="1">
                <a:solidFill>
                  <a:srgbClr val="000090"/>
                </a:solidFill>
              </a:rPr>
              <a:t>Linked</a:t>
            </a:r>
            <a:r>
              <a:rPr lang="fr-FR" sz="1800" b="1" dirty="0">
                <a:solidFill>
                  <a:srgbClr val="000090"/>
                </a:solidFill>
              </a:rPr>
              <a:t> to IT </a:t>
            </a:r>
            <a:r>
              <a:rPr lang="fr-FR" sz="1800" b="1" dirty="0" err="1">
                <a:solidFill>
                  <a:srgbClr val="000090"/>
                </a:solidFill>
              </a:rPr>
              <a:t>Strategic</a:t>
            </a:r>
            <a:r>
              <a:rPr lang="fr-FR" sz="1800" b="1" dirty="0">
                <a:solidFill>
                  <a:srgbClr val="000090"/>
                </a:solidFill>
              </a:rPr>
              <a:t> Plan</a:t>
            </a:r>
          </a:p>
          <a:p>
            <a:pPr marL="1150938" lvl="2" indent="-236538" defTabSz="814388">
              <a:lnSpc>
                <a:spcPct val="95000"/>
              </a:lnSpc>
              <a:spcBef>
                <a:spcPts val="800"/>
              </a:spcBef>
              <a:buFontTx/>
              <a:buChar char="-"/>
            </a:pPr>
            <a:r>
              <a:rPr lang="fr-FR" sz="1800" b="1" dirty="0" err="1">
                <a:solidFill>
                  <a:srgbClr val="000090"/>
                </a:solidFill>
              </a:rPr>
              <a:t>Strategic</a:t>
            </a:r>
            <a:r>
              <a:rPr lang="fr-FR" sz="1800" b="1" dirty="0">
                <a:solidFill>
                  <a:srgbClr val="000090"/>
                </a:solidFill>
              </a:rPr>
              <a:t> </a:t>
            </a:r>
            <a:r>
              <a:rPr lang="fr-FR" sz="1800" b="1" dirty="0" err="1">
                <a:solidFill>
                  <a:srgbClr val="000090"/>
                </a:solidFill>
              </a:rPr>
              <a:t>projects</a:t>
            </a:r>
            <a:r>
              <a:rPr lang="fr-FR" sz="1800" b="1" dirty="0">
                <a:solidFill>
                  <a:srgbClr val="000090"/>
                </a:solidFill>
              </a:rPr>
              <a:t>, </a:t>
            </a:r>
            <a:r>
              <a:rPr lang="fr-FR" sz="1800" b="1" dirty="0" err="1">
                <a:solidFill>
                  <a:srgbClr val="000090"/>
                </a:solidFill>
              </a:rPr>
              <a:t>Other</a:t>
            </a:r>
            <a:r>
              <a:rPr lang="fr-FR" sz="1800" b="1" dirty="0">
                <a:solidFill>
                  <a:srgbClr val="000090"/>
                </a:solidFill>
              </a:rPr>
              <a:t> </a:t>
            </a:r>
            <a:r>
              <a:rPr lang="fr-FR" sz="1800" b="1" dirty="0" err="1">
                <a:solidFill>
                  <a:srgbClr val="000090"/>
                </a:solidFill>
              </a:rPr>
              <a:t>projects</a:t>
            </a:r>
            <a:r>
              <a:rPr lang="fr-FR" sz="1800" b="1" dirty="0">
                <a:solidFill>
                  <a:srgbClr val="000090"/>
                </a:solidFill>
              </a:rPr>
              <a:t>, Maintenance</a:t>
            </a:r>
          </a:p>
          <a:p>
            <a:pPr marL="1150938" lvl="2" indent="-236538" defTabSz="814388">
              <a:lnSpc>
                <a:spcPct val="95000"/>
              </a:lnSpc>
              <a:spcBef>
                <a:spcPts val="800"/>
              </a:spcBef>
              <a:buFontTx/>
              <a:buChar char="-"/>
            </a:pPr>
            <a:r>
              <a:rPr lang="fr-FR" sz="1800" b="1" dirty="0">
                <a:solidFill>
                  <a:srgbClr val="000090"/>
                </a:solidFill>
              </a:rPr>
              <a:t>Portfolio management </a:t>
            </a:r>
            <a:r>
              <a:rPr lang="fr-FR" sz="1800" b="1" dirty="0" err="1">
                <a:solidFill>
                  <a:srgbClr val="000090"/>
                </a:solidFill>
              </a:rPr>
              <a:t>approach</a:t>
            </a:r>
            <a:endParaRPr lang="fr-FR" b="1" dirty="0">
              <a:solidFill>
                <a:srgbClr val="000090"/>
              </a:solidFill>
            </a:endParaRPr>
          </a:p>
          <a:p>
            <a:pPr marL="693738" lvl="1" indent="-236538" defTabSz="814388">
              <a:lnSpc>
                <a:spcPct val="95000"/>
              </a:lnSpc>
              <a:spcBef>
                <a:spcPct val="50000"/>
              </a:spcBef>
              <a:buFontTx/>
              <a:buChar char="-"/>
            </a:pPr>
            <a:r>
              <a:rPr lang="fr-FR" sz="2000" b="1" dirty="0" err="1">
                <a:solidFill>
                  <a:srgbClr val="000090"/>
                </a:solidFill>
              </a:rPr>
              <a:t>Cost</a:t>
            </a:r>
            <a:r>
              <a:rPr lang="fr-FR" sz="2000" b="1" dirty="0">
                <a:solidFill>
                  <a:srgbClr val="000090"/>
                </a:solidFill>
              </a:rPr>
              <a:t> Management</a:t>
            </a:r>
          </a:p>
          <a:p>
            <a:pPr marL="1150938" lvl="2" indent="-236538" defTabSz="814388">
              <a:lnSpc>
                <a:spcPct val="95000"/>
              </a:lnSpc>
              <a:spcBef>
                <a:spcPts val="800"/>
              </a:spcBef>
              <a:buFontTx/>
              <a:buChar char="-"/>
            </a:pPr>
            <a:r>
              <a:rPr lang="fr-FR" sz="1800" b="1" dirty="0" err="1">
                <a:solidFill>
                  <a:srgbClr val="000090"/>
                </a:solidFill>
              </a:rPr>
              <a:t>Tracking</a:t>
            </a:r>
            <a:r>
              <a:rPr lang="fr-FR" sz="1800" b="1" dirty="0">
                <a:solidFill>
                  <a:srgbClr val="000090"/>
                </a:solidFill>
              </a:rPr>
              <a:t> on </a:t>
            </a:r>
            <a:r>
              <a:rPr lang="fr-FR" sz="1800" b="1" dirty="0" err="1">
                <a:solidFill>
                  <a:srgbClr val="000090"/>
                </a:solidFill>
              </a:rPr>
              <a:t>ongoing</a:t>
            </a:r>
            <a:r>
              <a:rPr lang="fr-FR" sz="1800" b="1" dirty="0">
                <a:solidFill>
                  <a:srgbClr val="000090"/>
                </a:solidFill>
              </a:rPr>
              <a:t> </a:t>
            </a:r>
            <a:r>
              <a:rPr lang="fr-FR" sz="1800" b="1" dirty="0" err="1">
                <a:solidFill>
                  <a:srgbClr val="000090"/>
                </a:solidFill>
              </a:rPr>
              <a:t>costs</a:t>
            </a:r>
            <a:r>
              <a:rPr lang="fr-FR" sz="1800" b="1" dirty="0">
                <a:solidFill>
                  <a:srgbClr val="000090"/>
                </a:solidFill>
              </a:rPr>
              <a:t> vs budget</a:t>
            </a:r>
          </a:p>
          <a:p>
            <a:pPr marL="1150938" lvl="2" indent="-236538" defTabSz="814388">
              <a:lnSpc>
                <a:spcPct val="95000"/>
              </a:lnSpc>
              <a:spcBef>
                <a:spcPts val="800"/>
              </a:spcBef>
              <a:buFontTx/>
              <a:buChar char="-"/>
            </a:pPr>
            <a:r>
              <a:rPr lang="fr-FR" sz="1800" b="1" dirty="0" err="1">
                <a:solidFill>
                  <a:srgbClr val="000090"/>
                </a:solidFill>
              </a:rPr>
              <a:t>Forecasting</a:t>
            </a:r>
            <a:r>
              <a:rPr lang="fr-FR" sz="1800" b="1" dirty="0">
                <a:solidFill>
                  <a:srgbClr val="000090"/>
                </a:solidFill>
              </a:rPr>
              <a:t> for </a:t>
            </a:r>
            <a:r>
              <a:rPr lang="fr-FR" sz="1800" b="1" dirty="0" err="1">
                <a:solidFill>
                  <a:srgbClr val="000090"/>
                </a:solidFill>
              </a:rPr>
              <a:t>any</a:t>
            </a:r>
            <a:r>
              <a:rPr lang="fr-FR" sz="1800" b="1" dirty="0">
                <a:solidFill>
                  <a:srgbClr val="000090"/>
                </a:solidFill>
              </a:rPr>
              <a:t> </a:t>
            </a:r>
            <a:r>
              <a:rPr lang="fr-FR" sz="1800" b="1" dirty="0" err="1">
                <a:solidFill>
                  <a:srgbClr val="000090"/>
                </a:solidFill>
              </a:rPr>
              <a:t>required</a:t>
            </a:r>
            <a:r>
              <a:rPr lang="fr-FR" sz="1800" b="1" dirty="0">
                <a:solidFill>
                  <a:srgbClr val="000090"/>
                </a:solidFill>
              </a:rPr>
              <a:t> </a:t>
            </a:r>
            <a:r>
              <a:rPr lang="fr-FR" sz="1800" b="1" dirty="0" err="1">
                <a:solidFill>
                  <a:srgbClr val="000090"/>
                </a:solidFill>
              </a:rPr>
              <a:t>adjusteme</a:t>
            </a:r>
            <a:r>
              <a:rPr lang="fr-FR" b="1" dirty="0" err="1">
                <a:solidFill>
                  <a:srgbClr val="000090"/>
                </a:solidFill>
              </a:rPr>
              <a:t>nt</a:t>
            </a:r>
            <a:endParaRPr lang="fr-FR" b="1" dirty="0">
              <a:solidFill>
                <a:srgbClr val="000090"/>
              </a:solidFill>
            </a:endParaRPr>
          </a:p>
          <a:p>
            <a:pPr marL="693738" lvl="1" indent="-236538" defTabSz="814388">
              <a:lnSpc>
                <a:spcPct val="95000"/>
              </a:lnSpc>
              <a:spcBef>
                <a:spcPct val="50000"/>
              </a:spcBef>
              <a:buFontTx/>
              <a:buChar char="-"/>
            </a:pPr>
            <a:r>
              <a:rPr lang="fr-FR" sz="2000" b="1" dirty="0" err="1">
                <a:solidFill>
                  <a:srgbClr val="000090"/>
                </a:solidFill>
              </a:rPr>
              <a:t>Chargebacks</a:t>
            </a:r>
            <a:endParaRPr lang="fr-FR" sz="2000" b="1" dirty="0">
              <a:solidFill>
                <a:srgbClr val="000090"/>
              </a:solidFill>
            </a:endParaRPr>
          </a:p>
          <a:p>
            <a:pPr marL="1150938" lvl="2" indent="-236538" defTabSz="814388">
              <a:lnSpc>
                <a:spcPct val="95000"/>
              </a:lnSpc>
              <a:spcBef>
                <a:spcPct val="50000"/>
              </a:spcBef>
              <a:buFontTx/>
              <a:buChar char="-"/>
            </a:pPr>
            <a:r>
              <a:rPr lang="fr-FR" sz="1800" b="1" dirty="0">
                <a:solidFill>
                  <a:srgbClr val="000090"/>
                </a:solidFill>
              </a:rPr>
              <a:t>IT </a:t>
            </a:r>
            <a:r>
              <a:rPr lang="fr-FR" sz="1800" b="1" dirty="0" err="1">
                <a:solidFill>
                  <a:srgbClr val="000090"/>
                </a:solidFill>
              </a:rPr>
              <a:t>costs</a:t>
            </a:r>
            <a:r>
              <a:rPr lang="fr-FR" sz="1800" b="1" dirty="0">
                <a:solidFill>
                  <a:srgbClr val="000090"/>
                </a:solidFill>
              </a:rPr>
              <a:t> </a:t>
            </a:r>
            <a:r>
              <a:rPr lang="fr-FR" sz="1800" b="1" dirty="0" err="1">
                <a:solidFill>
                  <a:srgbClr val="000090"/>
                </a:solidFill>
              </a:rPr>
              <a:t>can</a:t>
            </a:r>
            <a:r>
              <a:rPr lang="fr-FR" sz="1800" b="1" dirty="0">
                <a:solidFill>
                  <a:srgbClr val="000090"/>
                </a:solidFill>
              </a:rPr>
              <a:t> </a:t>
            </a:r>
            <a:r>
              <a:rPr lang="fr-FR" sz="1800" b="1" dirty="0" err="1">
                <a:solidFill>
                  <a:srgbClr val="000090"/>
                </a:solidFill>
              </a:rPr>
              <a:t>be</a:t>
            </a:r>
            <a:r>
              <a:rPr lang="fr-FR" sz="1800" b="1" dirty="0">
                <a:solidFill>
                  <a:srgbClr val="000090"/>
                </a:solidFill>
              </a:rPr>
              <a:t> </a:t>
            </a:r>
            <a:r>
              <a:rPr lang="fr-FR" sz="1800" b="1" dirty="0" err="1">
                <a:solidFill>
                  <a:srgbClr val="000090"/>
                </a:solidFill>
              </a:rPr>
              <a:t>kept</a:t>
            </a:r>
            <a:r>
              <a:rPr lang="fr-FR" sz="1800" b="1" dirty="0">
                <a:solidFill>
                  <a:srgbClr val="000090"/>
                </a:solidFill>
              </a:rPr>
              <a:t> central or </a:t>
            </a:r>
            <a:r>
              <a:rPr lang="fr-FR" sz="1800" b="1" dirty="0" err="1">
                <a:solidFill>
                  <a:srgbClr val="000090"/>
                </a:solidFill>
              </a:rPr>
              <a:t>be</a:t>
            </a:r>
            <a:r>
              <a:rPr lang="fr-FR" sz="1800" b="1" dirty="0">
                <a:solidFill>
                  <a:srgbClr val="000090"/>
                </a:solidFill>
              </a:rPr>
              <a:t> « </a:t>
            </a:r>
            <a:r>
              <a:rPr lang="fr-FR" sz="1800" b="1" dirty="0" err="1">
                <a:solidFill>
                  <a:srgbClr val="000090"/>
                </a:solidFill>
              </a:rPr>
              <a:t>charged</a:t>
            </a:r>
            <a:r>
              <a:rPr lang="fr-FR" sz="1800" b="1" dirty="0">
                <a:solidFill>
                  <a:srgbClr val="000090"/>
                </a:solidFill>
              </a:rPr>
              <a:t> back » to </a:t>
            </a:r>
            <a:r>
              <a:rPr lang="fr-FR" sz="1800" b="1" dirty="0" err="1">
                <a:solidFill>
                  <a:srgbClr val="000090"/>
                </a:solidFill>
              </a:rPr>
              <a:t>other</a:t>
            </a:r>
            <a:r>
              <a:rPr lang="fr-FR" sz="1800" b="1" dirty="0">
                <a:solidFill>
                  <a:srgbClr val="000090"/>
                </a:solidFill>
              </a:rPr>
              <a:t> </a:t>
            </a:r>
            <a:r>
              <a:rPr lang="fr-FR" sz="1800" b="1" dirty="0" err="1">
                <a:solidFill>
                  <a:srgbClr val="000090"/>
                </a:solidFill>
              </a:rPr>
              <a:t>departments</a:t>
            </a:r>
            <a:endParaRPr lang="fr-FR" b="1" dirty="0">
              <a:solidFill>
                <a:srgbClr val="000090"/>
              </a:solidFill>
            </a:endParaRPr>
          </a:p>
        </p:txBody>
      </p:sp>
      <p:sp>
        <p:nvSpPr>
          <p:cNvPr id="3" name="Title 2"/>
          <p:cNvSpPr>
            <a:spLocks noGrp="1"/>
          </p:cNvSpPr>
          <p:nvPr>
            <p:ph type="title"/>
          </p:nvPr>
        </p:nvSpPr>
        <p:spPr/>
        <p:txBody>
          <a:bodyPr/>
          <a:lstStyle/>
          <a:p>
            <a:r>
              <a:rPr lang="en-US" dirty="0" smtClean="0"/>
              <a:t>Key IT financial processes</a:t>
            </a:r>
            <a:endParaRPr lang="en-US" dirty="0"/>
          </a:p>
        </p:txBody>
      </p:sp>
    </p:spTree>
    <p:extLst>
      <p:ext uri="{BB962C8B-B14F-4D97-AF65-F5344CB8AC3E}">
        <p14:creationId xmlns:p14="http://schemas.microsoft.com/office/powerpoint/2010/main" val="68895862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032" y="1610610"/>
            <a:ext cx="7772400" cy="2376950"/>
          </a:xfrm>
        </p:spPr>
        <p:txBody>
          <a:bodyPr/>
          <a:lstStyle/>
          <a:p>
            <a:r>
              <a:rPr lang="en-US" dirty="0" smtClean="0"/>
              <a:t>Planning and Budgeting</a:t>
            </a:r>
            <a:endParaRPr lang="en-US" dirty="0"/>
          </a:p>
        </p:txBody>
      </p:sp>
      <p:grpSp>
        <p:nvGrpSpPr>
          <p:cNvPr id="3" name="Group 2"/>
          <p:cNvGrpSpPr/>
          <p:nvPr/>
        </p:nvGrpSpPr>
        <p:grpSpPr>
          <a:xfrm>
            <a:off x="1346927" y="4886264"/>
            <a:ext cx="6450147" cy="1886777"/>
            <a:chOff x="576356" y="3402100"/>
            <a:chExt cx="8108357" cy="3061367"/>
          </a:xfrm>
        </p:grpSpPr>
        <p:pic>
          <p:nvPicPr>
            <p:cNvPr id="4" name="Picture 3"/>
            <p:cNvPicPr>
              <a:picLocks noChangeAspect="1"/>
            </p:cNvPicPr>
            <p:nvPr/>
          </p:nvPicPr>
          <p:blipFill>
            <a:blip r:embed="rId2"/>
            <a:stretch>
              <a:fillRect/>
            </a:stretch>
          </p:blipFill>
          <p:spPr>
            <a:xfrm>
              <a:off x="576356" y="3649381"/>
              <a:ext cx="8108357" cy="2514999"/>
            </a:xfrm>
            <a:prstGeom prst="rect">
              <a:avLst/>
            </a:prstGeom>
          </p:spPr>
        </p:pic>
        <p:sp>
          <p:nvSpPr>
            <p:cNvPr id="5" name="TextBox 4"/>
            <p:cNvSpPr txBox="1"/>
            <p:nvPr/>
          </p:nvSpPr>
          <p:spPr>
            <a:xfrm rot="5400000">
              <a:off x="1753845" y="4875863"/>
              <a:ext cx="3036709" cy="138499"/>
            </a:xfrm>
            <a:prstGeom prst="rect">
              <a:avLst/>
            </a:prstGeom>
            <a:solidFill>
              <a:schemeClr val="bg1"/>
            </a:solidFill>
          </p:spPr>
          <p:txBody>
            <a:bodyPr wrap="square" rtlCol="0">
              <a:spAutoFit/>
            </a:bodyPr>
            <a:lstStyle/>
            <a:p>
              <a:endParaRPr lang="en-US" sz="300" dirty="0"/>
            </a:p>
          </p:txBody>
        </p:sp>
        <p:sp>
          <p:nvSpPr>
            <p:cNvPr id="6" name="TextBox 5"/>
            <p:cNvSpPr txBox="1"/>
            <p:nvPr/>
          </p:nvSpPr>
          <p:spPr>
            <a:xfrm rot="5400000">
              <a:off x="4507808" y="4851205"/>
              <a:ext cx="3036709" cy="138499"/>
            </a:xfrm>
            <a:prstGeom prst="rect">
              <a:avLst/>
            </a:prstGeom>
            <a:solidFill>
              <a:schemeClr val="bg1"/>
            </a:solidFill>
          </p:spPr>
          <p:txBody>
            <a:bodyPr wrap="square" rtlCol="0">
              <a:spAutoFit/>
            </a:bodyPr>
            <a:lstStyle/>
            <a:p>
              <a:endParaRPr lang="en-US" sz="300" dirty="0"/>
            </a:p>
          </p:txBody>
        </p:sp>
      </p:grpSp>
    </p:spTree>
    <p:extLst>
      <p:ext uri="{BB962C8B-B14F-4D97-AF65-F5344CB8AC3E}">
        <p14:creationId xmlns:p14="http://schemas.microsoft.com/office/powerpoint/2010/main" val="105916120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Key elements to a budget?</a:t>
            </a:r>
            <a:endParaRPr lang="en-US" dirty="0"/>
          </a:p>
        </p:txBody>
      </p:sp>
      <p:sp>
        <p:nvSpPr>
          <p:cNvPr id="3" name="Content Placeholder 2"/>
          <p:cNvSpPr>
            <a:spLocks noGrp="1"/>
          </p:cNvSpPr>
          <p:nvPr>
            <p:ph sz="quarter" idx="13"/>
          </p:nvPr>
        </p:nvSpPr>
        <p:spPr/>
        <p:txBody>
          <a:bodyPr>
            <a:normAutofit fontScale="92500" lnSpcReduction="20000"/>
          </a:bodyPr>
          <a:lstStyle/>
          <a:p>
            <a:pPr marL="0" indent="0">
              <a:buNone/>
            </a:pPr>
            <a:r>
              <a:rPr lang="en-US" b="1" dirty="0" smtClean="0"/>
              <a:t>Situation overview:</a:t>
            </a:r>
          </a:p>
          <a:p>
            <a:pPr>
              <a:buFont typeface="Arial"/>
              <a:buChar char="•"/>
            </a:pPr>
            <a:r>
              <a:rPr lang="en-US" dirty="0" smtClean="0"/>
              <a:t>You were recently hired as IT manager at New </a:t>
            </a:r>
            <a:r>
              <a:rPr lang="en-US" dirty="0"/>
              <a:t>Corp.</a:t>
            </a:r>
          </a:p>
          <a:p>
            <a:pPr>
              <a:buFont typeface="Arial"/>
              <a:buChar char="•"/>
            </a:pPr>
            <a:r>
              <a:rPr lang="en-US" dirty="0" smtClean="0"/>
              <a:t>Your CEO asked you to prepare a first cut of your IT budget for 2014</a:t>
            </a:r>
          </a:p>
          <a:p>
            <a:pPr marL="0" indent="0">
              <a:buNone/>
            </a:pPr>
            <a:endParaRPr lang="en-US" dirty="0" smtClean="0"/>
          </a:p>
          <a:p>
            <a:pPr marL="0" indent="0">
              <a:buNone/>
            </a:pPr>
            <a:r>
              <a:rPr lang="en-US" b="1" dirty="0" smtClean="0"/>
              <a:t>Q1: </a:t>
            </a:r>
            <a:r>
              <a:rPr lang="en-US" dirty="0" smtClean="0"/>
              <a:t>What do you need to know before you start?</a:t>
            </a:r>
          </a:p>
          <a:p>
            <a:pPr marL="0" indent="0">
              <a:buNone/>
            </a:pPr>
            <a:r>
              <a:rPr lang="en-US" b="1" dirty="0" smtClean="0"/>
              <a:t>Q2: </a:t>
            </a:r>
            <a:r>
              <a:rPr lang="en-US" dirty="0" smtClean="0"/>
              <a:t>What elements will you include into your budget?</a:t>
            </a:r>
            <a:endParaRPr lang="en-US" dirty="0"/>
          </a:p>
        </p:txBody>
      </p:sp>
      <p:sp>
        <p:nvSpPr>
          <p:cNvPr id="4" name="Content Placeholder 3"/>
          <p:cNvSpPr>
            <a:spLocks noGrp="1"/>
          </p:cNvSpPr>
          <p:nvPr>
            <p:ph sz="quarter" idx="14"/>
          </p:nvPr>
        </p:nvSpPr>
        <p:spPr>
          <a:xfrm>
            <a:off x="4645152" y="2679192"/>
            <a:ext cx="4041648" cy="3447288"/>
          </a:xfrm>
        </p:spPr>
        <p:txBody>
          <a:bodyPr>
            <a:normAutofit fontScale="85000" lnSpcReduction="20000"/>
          </a:bodyPr>
          <a:lstStyle/>
          <a:p>
            <a:pPr marL="0" indent="0">
              <a:buNone/>
            </a:pPr>
            <a:r>
              <a:rPr lang="en-US" b="1" dirty="0" smtClean="0"/>
              <a:t>Q1:</a:t>
            </a:r>
          </a:p>
          <a:p>
            <a:pPr marL="457200" indent="-457200">
              <a:buFont typeface="+mj-lt"/>
              <a:buAutoNum type="alphaUcPeriod"/>
            </a:pPr>
            <a:r>
              <a:rPr lang="en-US" dirty="0" smtClean="0"/>
              <a:t>Last year’s budget, corporate guidelines &amp; rules</a:t>
            </a:r>
            <a:endParaRPr lang="en-US" dirty="0"/>
          </a:p>
          <a:p>
            <a:pPr marL="457200" indent="-457200">
              <a:buFont typeface="+mj-lt"/>
              <a:buAutoNum type="alphaUcPeriod"/>
            </a:pPr>
            <a:r>
              <a:rPr lang="en-US" dirty="0" smtClean="0"/>
              <a:t>Your CEO’s strategy, expectations, priorities and guidelines</a:t>
            </a:r>
          </a:p>
          <a:p>
            <a:pPr marL="457200" indent="-457200">
              <a:buFont typeface="+mj-lt"/>
              <a:buAutoNum type="alphaUcPeriod"/>
            </a:pPr>
            <a:r>
              <a:rPr lang="en-US" dirty="0" smtClean="0"/>
              <a:t>Details on your organization, scope, goals, team, etc…</a:t>
            </a:r>
          </a:p>
          <a:p>
            <a:pPr marL="0" indent="0">
              <a:buNone/>
            </a:pPr>
            <a:r>
              <a:rPr lang="en-US" b="1" dirty="0" smtClean="0"/>
              <a:t>Q2:</a:t>
            </a:r>
          </a:p>
          <a:p>
            <a:pPr marL="457200" indent="-457200">
              <a:buFont typeface="+mj-lt"/>
              <a:buAutoNum type="alphaUcPeriod"/>
            </a:pPr>
            <a:r>
              <a:rPr lang="en-US" dirty="0" smtClean="0"/>
              <a:t>Hardware, Software, People, Services, Expenses, etc…</a:t>
            </a:r>
            <a:endParaRPr lang="en-US" dirty="0"/>
          </a:p>
          <a:p>
            <a:pPr marL="457200" indent="-457200">
              <a:buFont typeface="+mj-lt"/>
              <a:buAutoNum type="alphaUcPeriod"/>
            </a:pPr>
            <a:r>
              <a:rPr lang="en-US" dirty="0" smtClean="0"/>
              <a:t>Assumptions and comments</a:t>
            </a:r>
          </a:p>
        </p:txBody>
      </p:sp>
    </p:spTree>
    <p:extLst>
      <p:ext uri="{BB962C8B-B14F-4D97-AF65-F5344CB8AC3E}">
        <p14:creationId xmlns:p14="http://schemas.microsoft.com/office/powerpoint/2010/main" val="14812858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 calcmode="lin" valueType="num">
                                      <p:cBhvr additive="base">
                                        <p:cTn id="29"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4">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 calcmode="lin" valueType="num">
                                      <p:cBhvr additive="base">
                                        <p:cTn id="33" dur="5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Waveform.thmx</Template>
  <TotalTime>5328</TotalTime>
  <Words>2448</Words>
  <Application>Microsoft Macintosh PowerPoint</Application>
  <PresentationFormat>On-screen Show (4:3)</PresentationFormat>
  <Paragraphs>375</Paragraphs>
  <Slides>49</Slides>
  <Notes>0</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Waveform</vt:lpstr>
      <vt:lpstr>Finance for IT managers</vt:lpstr>
      <vt:lpstr>Sessions calendar</vt:lpstr>
      <vt:lpstr>Course schedule and contents</vt:lpstr>
      <vt:lpstr>Session contents</vt:lpstr>
      <vt:lpstr>Finance and IT</vt:lpstr>
      <vt:lpstr>Finance and IT</vt:lpstr>
      <vt:lpstr>Key IT financial processes</vt:lpstr>
      <vt:lpstr>Planning and Budgeting</vt:lpstr>
      <vt:lpstr>Key elements to a budget?</vt:lpstr>
      <vt:lpstr>Why plan &amp; budget?</vt:lpstr>
      <vt:lpstr>Planning and Budgeting process</vt:lpstr>
      <vt:lpstr>Planning is…</vt:lpstr>
      <vt:lpstr>Possible definition of planning</vt:lpstr>
      <vt:lpstr>Possible definition of planning</vt:lpstr>
      <vt:lpstr>Typical planning processes</vt:lpstr>
      <vt:lpstr>Role &amp; significance of planning</vt:lpstr>
      <vt:lpstr>Benefits of planning</vt:lpstr>
      <vt:lpstr>Budget process</vt:lpstr>
      <vt:lpstr>What is a budget?</vt:lpstr>
      <vt:lpstr>Budget elements</vt:lpstr>
      <vt:lpstr>Writing your budget (1/6)</vt:lpstr>
      <vt:lpstr>Writing your budget (2/6)</vt:lpstr>
      <vt:lpstr>Writing your budget (3/6)</vt:lpstr>
      <vt:lpstr>Writing your budget (4/6)</vt:lpstr>
      <vt:lpstr>Writing your budget (5/6)</vt:lpstr>
      <vt:lpstr>Writing your budget (6/6)</vt:lpstr>
      <vt:lpstr>Budgeting methodologies</vt:lpstr>
      <vt:lpstr>Two approaches to budgeting</vt:lpstr>
      <vt:lpstr>IT budget is part of a larger “company budget”</vt:lpstr>
      <vt:lpstr>IT budget is part of a larger “company budget”</vt:lpstr>
      <vt:lpstr>Portfolio based investment planning</vt:lpstr>
      <vt:lpstr>Demand Management</vt:lpstr>
      <vt:lpstr>Portfolio based  investment planning</vt:lpstr>
      <vt:lpstr>Portfolio based  investment planning</vt:lpstr>
      <vt:lpstr>Categories of IT costs</vt:lpstr>
      <vt:lpstr>Categories of IT costs</vt:lpstr>
      <vt:lpstr>Categories of IT costs</vt:lpstr>
      <vt:lpstr>Categories of IT costs</vt:lpstr>
      <vt:lpstr>Example of project budget</vt:lpstr>
      <vt:lpstr>Example of project budget</vt:lpstr>
      <vt:lpstr>Cloud Computing ITaaS</vt:lpstr>
      <vt:lpstr>Cloud computing or ITaaS (IT as a Service)</vt:lpstr>
      <vt:lpstr>Cloud computing or ITaaS (IT as a Service)</vt:lpstr>
      <vt:lpstr>Planning and budgeting Key takeaways</vt:lpstr>
      <vt:lpstr>Budget model</vt:lpstr>
      <vt:lpstr>Budget model</vt:lpstr>
      <vt:lpstr>Budget model</vt:lpstr>
      <vt:lpstr>PowerPoint Presentation</vt:lpstr>
      <vt:lpstr>PowerPoint Presentation</vt:lpstr>
    </vt:vector>
  </TitlesOfParts>
  <Manager/>
  <Company>Hervé Gallot for EPITA</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International Masters</dc:title>
  <dc:subject>Finance for IT Managers</dc:subject>
  <dc:creator>Hervé Gallot</dc:creator>
  <cp:keywords/>
  <dc:description/>
  <cp:lastModifiedBy>Sylvie Appriou</cp:lastModifiedBy>
  <cp:revision>618</cp:revision>
  <cp:lastPrinted>2013-03-07T08:20:19Z</cp:lastPrinted>
  <dcterms:created xsi:type="dcterms:W3CDTF">2013-02-25T11:18:49Z</dcterms:created>
  <dcterms:modified xsi:type="dcterms:W3CDTF">2018-07-04T10:34:30Z</dcterms:modified>
  <cp:category/>
</cp:coreProperties>
</file>